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66" r:id="rId3"/>
  </p:sldMasterIdLst>
  <p:sldIdLst>
    <p:sldId id="452" r:id="rId4"/>
    <p:sldId id="305" r:id="rId5"/>
    <p:sldId id="455" r:id="rId6"/>
    <p:sldId id="459" r:id="rId7"/>
    <p:sldId id="461" r:id="rId8"/>
    <p:sldId id="465" r:id="rId9"/>
    <p:sldId id="466" r:id="rId10"/>
    <p:sldId id="467" r:id="rId11"/>
    <p:sldId id="476" r:id="rId12"/>
    <p:sldId id="469" r:id="rId13"/>
    <p:sldId id="470" r:id="rId14"/>
    <p:sldId id="471" r:id="rId15"/>
    <p:sldId id="269" r:id="rId16"/>
    <p:sldId id="272" r:id="rId17"/>
    <p:sldId id="480" r:id="rId18"/>
    <p:sldId id="478" r:id="rId19"/>
    <p:sldId id="273" r:id="rId20"/>
    <p:sldId id="474" r:id="rId21"/>
    <p:sldId id="475" r:id="rId22"/>
    <p:sldId id="488" r:id="rId23"/>
    <p:sldId id="481" r:id="rId24"/>
    <p:sldId id="482" r:id="rId25"/>
    <p:sldId id="493" r:id="rId26"/>
    <p:sldId id="295" r:id="rId27"/>
    <p:sldId id="296" r:id="rId28"/>
    <p:sldId id="302" r:id="rId29"/>
    <p:sldId id="303" r:id="rId30"/>
    <p:sldId id="304" r:id="rId31"/>
    <p:sldId id="491" r:id="rId32"/>
    <p:sldId id="494" r:id="rId33"/>
    <p:sldId id="507" r:id="rId34"/>
    <p:sldId id="308" r:id="rId35"/>
    <p:sldId id="309" r:id="rId36"/>
    <p:sldId id="310" r:id="rId37"/>
    <p:sldId id="311" r:id="rId38"/>
    <p:sldId id="312" r:id="rId39"/>
    <p:sldId id="483" r:id="rId40"/>
    <p:sldId id="484" r:id="rId41"/>
    <p:sldId id="485" r:id="rId42"/>
    <p:sldId id="486" r:id="rId43"/>
    <p:sldId id="495" r:id="rId44"/>
    <p:sldId id="498" r:id="rId45"/>
    <p:sldId id="499" r:id="rId46"/>
    <p:sldId id="501" r:id="rId47"/>
    <p:sldId id="502" r:id="rId48"/>
    <p:sldId id="503" r:id="rId49"/>
    <p:sldId id="506" r:id="rId50"/>
    <p:sldId id="489" r:id="rId51"/>
    <p:sldId id="524" r:id="rId52"/>
    <p:sldId id="525" r:id="rId53"/>
    <p:sldId id="527" r:id="rId54"/>
    <p:sldId id="526" r:id="rId55"/>
    <p:sldId id="492" r:id="rId56"/>
    <p:sldId id="490" r:id="rId57"/>
    <p:sldId id="508" r:id="rId58"/>
    <p:sldId id="275" r:id="rId59"/>
    <p:sldId id="276" r:id="rId60"/>
    <p:sldId id="277" r:id="rId61"/>
    <p:sldId id="496" r:id="rId62"/>
    <p:sldId id="497" r:id="rId63"/>
    <p:sldId id="274" r:id="rId64"/>
    <p:sldId id="278" r:id="rId65"/>
    <p:sldId id="300" r:id="rId66"/>
    <p:sldId id="509" r:id="rId67"/>
    <p:sldId id="512" r:id="rId68"/>
    <p:sldId id="513" r:id="rId69"/>
    <p:sldId id="510" r:id="rId70"/>
    <p:sldId id="511" r:id="rId71"/>
    <p:sldId id="515" r:id="rId72"/>
    <p:sldId id="516" r:id="rId73"/>
    <p:sldId id="517" r:id="rId74"/>
    <p:sldId id="518" r:id="rId75"/>
    <p:sldId id="519" r:id="rId76"/>
    <p:sldId id="520" r:id="rId77"/>
    <p:sldId id="522" r:id="rId78"/>
    <p:sldId id="523" r:id="rId79"/>
    <p:sldId id="514" r:id="rId80"/>
    <p:sldId id="528" r:id="rId81"/>
    <p:sldId id="529" r:id="rId82"/>
    <p:sldId id="530" r:id="rId83"/>
    <p:sldId id="531" r:id="rId84"/>
    <p:sldId id="463" r:id="rId85"/>
    <p:sldId id="464" r:id="rId86"/>
    <p:sldId id="260" r:id="rId87"/>
    <p:sldId id="261"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microsoft.com/office/2016/11/relationships/changesInfo" Target="changesInfos/changesInfo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ita Shirsat" userId="d3cea5b6e0c28af1" providerId="LiveId" clId="{FBACB1AE-D916-4EC0-9910-61A2536C4215}"/>
    <pc:docChg chg="undo custSel addSld delSld modSld">
      <pc:chgData name="Kavita Shirsat" userId="d3cea5b6e0c28af1" providerId="LiveId" clId="{FBACB1AE-D916-4EC0-9910-61A2536C4215}" dt="2024-02-01T05:11:02.666" v="115" actId="47"/>
      <pc:docMkLst>
        <pc:docMk/>
      </pc:docMkLst>
      <pc:sldChg chg="del">
        <pc:chgData name="Kavita Shirsat" userId="d3cea5b6e0c28af1" providerId="LiveId" clId="{FBACB1AE-D916-4EC0-9910-61A2536C4215}" dt="2024-02-01T05:11:02.666" v="115" actId="47"/>
        <pc:sldMkLst>
          <pc:docMk/>
          <pc:sldMk cId="0" sldId="460"/>
        </pc:sldMkLst>
      </pc:sldChg>
      <pc:sldChg chg="addSp modSp new mod">
        <pc:chgData name="Kavita Shirsat" userId="d3cea5b6e0c28af1" providerId="LiveId" clId="{FBACB1AE-D916-4EC0-9910-61A2536C4215}" dt="2024-01-25T08:18:41.349" v="110" actId="1076"/>
        <pc:sldMkLst>
          <pc:docMk/>
          <pc:sldMk cId="776370728" sldId="528"/>
        </pc:sldMkLst>
        <pc:picChg chg="add mod modCrop">
          <ac:chgData name="Kavita Shirsat" userId="d3cea5b6e0c28af1" providerId="LiveId" clId="{FBACB1AE-D916-4EC0-9910-61A2536C4215}" dt="2024-01-25T08:18:41.349" v="110" actId="1076"/>
          <ac:picMkLst>
            <pc:docMk/>
            <pc:sldMk cId="776370728" sldId="528"/>
            <ac:picMk id="5" creationId="{77C72D39-7D3D-2A0C-3E05-DD3B85C63863}"/>
          </ac:picMkLst>
        </pc:picChg>
      </pc:sldChg>
      <pc:sldChg chg="addSp delSp modSp new mod">
        <pc:chgData name="Kavita Shirsat" userId="d3cea5b6e0c28af1" providerId="LiveId" clId="{FBACB1AE-D916-4EC0-9910-61A2536C4215}" dt="2024-01-25T08:18:56.783" v="114" actId="1076"/>
        <pc:sldMkLst>
          <pc:docMk/>
          <pc:sldMk cId="2695604980" sldId="529"/>
        </pc:sldMkLst>
        <pc:spChg chg="del mod">
          <ac:chgData name="Kavita Shirsat" userId="d3cea5b6e0c28af1" providerId="LiveId" clId="{FBACB1AE-D916-4EC0-9910-61A2536C4215}" dt="2024-01-25T08:11:32.770" v="29" actId="478"/>
          <ac:spMkLst>
            <pc:docMk/>
            <pc:sldMk cId="2695604980" sldId="529"/>
            <ac:spMk id="2" creationId="{10C9B927-28EC-4C70-BD68-1B91A1D7963B}"/>
          </ac:spMkLst>
        </pc:spChg>
        <pc:spChg chg="del mod">
          <ac:chgData name="Kavita Shirsat" userId="d3cea5b6e0c28af1" providerId="LiveId" clId="{FBACB1AE-D916-4EC0-9910-61A2536C4215}" dt="2024-01-25T08:11:39.004" v="32" actId="478"/>
          <ac:spMkLst>
            <pc:docMk/>
            <pc:sldMk cId="2695604980" sldId="529"/>
            <ac:spMk id="3" creationId="{B8765AFA-AB8F-7E9E-950F-37DC90009ADE}"/>
          </ac:spMkLst>
        </pc:spChg>
        <pc:picChg chg="add mod modCrop">
          <ac:chgData name="Kavita Shirsat" userId="d3cea5b6e0c28af1" providerId="LiveId" clId="{FBACB1AE-D916-4EC0-9910-61A2536C4215}" dt="2024-01-25T08:18:47.872" v="112" actId="1076"/>
          <ac:picMkLst>
            <pc:docMk/>
            <pc:sldMk cId="2695604980" sldId="529"/>
            <ac:picMk id="5" creationId="{65C7C60F-C4A2-818D-3C85-772142BA03DF}"/>
          </ac:picMkLst>
        </pc:picChg>
        <pc:picChg chg="add mod modCrop">
          <ac:chgData name="Kavita Shirsat" userId="d3cea5b6e0c28af1" providerId="LiveId" clId="{FBACB1AE-D916-4EC0-9910-61A2536C4215}" dt="2024-01-25T08:18:45.770" v="111" actId="1076"/>
          <ac:picMkLst>
            <pc:docMk/>
            <pc:sldMk cId="2695604980" sldId="529"/>
            <ac:picMk id="7" creationId="{8EA650A1-C04B-F3CF-3AF4-65D98B4F6749}"/>
          </ac:picMkLst>
        </pc:picChg>
        <pc:picChg chg="add mod modCrop">
          <ac:chgData name="Kavita Shirsat" userId="d3cea5b6e0c28af1" providerId="LiveId" clId="{FBACB1AE-D916-4EC0-9910-61A2536C4215}" dt="2024-01-25T08:18:56.783" v="114" actId="1076"/>
          <ac:picMkLst>
            <pc:docMk/>
            <pc:sldMk cId="2695604980" sldId="529"/>
            <ac:picMk id="9" creationId="{C3DD20EF-DA47-BF2B-9078-3DAC8B2E1433}"/>
          </ac:picMkLst>
        </pc:picChg>
        <pc:picChg chg="add mod modCrop">
          <ac:chgData name="Kavita Shirsat" userId="d3cea5b6e0c28af1" providerId="LiveId" clId="{FBACB1AE-D916-4EC0-9910-61A2536C4215}" dt="2024-01-25T08:18:50.540" v="113" actId="1076"/>
          <ac:picMkLst>
            <pc:docMk/>
            <pc:sldMk cId="2695604980" sldId="529"/>
            <ac:picMk id="11" creationId="{512DC660-E206-8AF1-D027-97EDAE0454FA}"/>
          </ac:picMkLst>
        </pc:picChg>
      </pc:sldChg>
      <pc:sldChg chg="addSp delSp modSp new mod">
        <pc:chgData name="Kavita Shirsat" userId="d3cea5b6e0c28af1" providerId="LiveId" clId="{FBACB1AE-D916-4EC0-9910-61A2536C4215}" dt="2024-01-25T08:18:33.151" v="109" actId="1076"/>
        <pc:sldMkLst>
          <pc:docMk/>
          <pc:sldMk cId="3029557552" sldId="530"/>
        </pc:sldMkLst>
        <pc:spChg chg="mod">
          <ac:chgData name="Kavita Shirsat" userId="d3cea5b6e0c28af1" providerId="LiveId" clId="{FBACB1AE-D916-4EC0-9910-61A2536C4215}" dt="2024-01-25T08:12:39.507" v="41" actId="14100"/>
          <ac:spMkLst>
            <pc:docMk/>
            <pc:sldMk cId="3029557552" sldId="530"/>
            <ac:spMk id="2" creationId="{66121841-7C61-FFF7-792B-666A1DDCD66D}"/>
          </ac:spMkLst>
        </pc:spChg>
        <pc:spChg chg="del">
          <ac:chgData name="Kavita Shirsat" userId="d3cea5b6e0c28af1" providerId="LiveId" clId="{FBACB1AE-D916-4EC0-9910-61A2536C4215}" dt="2024-01-25T08:12:33.387" v="39" actId="478"/>
          <ac:spMkLst>
            <pc:docMk/>
            <pc:sldMk cId="3029557552" sldId="530"/>
            <ac:spMk id="3" creationId="{20D2D2A7-98F6-C77C-601A-6F6235ABCABD}"/>
          </ac:spMkLst>
        </pc:spChg>
        <pc:spChg chg="add mod">
          <ac:chgData name="Kavita Shirsat" userId="d3cea5b6e0c28af1" providerId="LiveId" clId="{FBACB1AE-D916-4EC0-9910-61A2536C4215}" dt="2024-01-25T08:18:26.015" v="107"/>
          <ac:spMkLst>
            <pc:docMk/>
            <pc:sldMk cId="3029557552" sldId="530"/>
            <ac:spMk id="12" creationId="{F9DB8F15-EC3C-074A-D274-72726198980A}"/>
          </ac:spMkLst>
        </pc:spChg>
        <pc:spChg chg="add mod">
          <ac:chgData name="Kavita Shirsat" userId="d3cea5b6e0c28af1" providerId="LiveId" clId="{FBACB1AE-D916-4EC0-9910-61A2536C4215}" dt="2024-01-25T08:18:33.151" v="109" actId="1076"/>
          <ac:spMkLst>
            <pc:docMk/>
            <pc:sldMk cId="3029557552" sldId="530"/>
            <ac:spMk id="14" creationId="{3259AF0D-53B6-FFA1-DCBA-06F3CAE5DF01}"/>
          </ac:spMkLst>
        </pc:spChg>
        <pc:picChg chg="add mod modCrop">
          <ac:chgData name="Kavita Shirsat" userId="d3cea5b6e0c28af1" providerId="LiveId" clId="{FBACB1AE-D916-4EC0-9910-61A2536C4215}" dt="2024-01-25T08:17:51.605" v="101" actId="1076"/>
          <ac:picMkLst>
            <pc:docMk/>
            <pc:sldMk cId="3029557552" sldId="530"/>
            <ac:picMk id="5" creationId="{2F59C3BD-C805-B5B3-7FC4-FD079E1CABB9}"/>
          </ac:picMkLst>
        </pc:picChg>
        <pc:picChg chg="add mod modCrop">
          <ac:chgData name="Kavita Shirsat" userId="d3cea5b6e0c28af1" providerId="LiveId" clId="{FBACB1AE-D916-4EC0-9910-61A2536C4215}" dt="2024-01-25T08:17:10.266" v="89" actId="1076"/>
          <ac:picMkLst>
            <pc:docMk/>
            <pc:sldMk cId="3029557552" sldId="530"/>
            <ac:picMk id="7" creationId="{3C48B5C1-2B85-E853-2F26-C464AD476657}"/>
          </ac:picMkLst>
        </pc:picChg>
        <pc:picChg chg="add del mod modCrop">
          <ac:chgData name="Kavita Shirsat" userId="d3cea5b6e0c28af1" providerId="LiveId" clId="{FBACB1AE-D916-4EC0-9910-61A2536C4215}" dt="2024-01-25T08:15:49.140" v="71" actId="21"/>
          <ac:picMkLst>
            <pc:docMk/>
            <pc:sldMk cId="3029557552" sldId="530"/>
            <ac:picMk id="9" creationId="{75B2E585-A858-6AC0-4C99-FE9819387311}"/>
          </ac:picMkLst>
        </pc:picChg>
        <pc:picChg chg="add mod modCrop">
          <ac:chgData name="Kavita Shirsat" userId="d3cea5b6e0c28af1" providerId="LiveId" clId="{FBACB1AE-D916-4EC0-9910-61A2536C4215}" dt="2024-01-25T08:17:50.187" v="100" actId="1076"/>
          <ac:picMkLst>
            <pc:docMk/>
            <pc:sldMk cId="3029557552" sldId="530"/>
            <ac:picMk id="10" creationId="{F0AB8D64-20DF-97C0-91BF-4A8238CA2419}"/>
          </ac:picMkLst>
        </pc:picChg>
      </pc:sldChg>
      <pc:sldChg chg="addSp delSp modSp new mod">
        <pc:chgData name="Kavita Shirsat" userId="d3cea5b6e0c28af1" providerId="LiveId" clId="{FBACB1AE-D916-4EC0-9910-61A2536C4215}" dt="2024-01-25T08:17:01.704" v="87" actId="1076"/>
        <pc:sldMkLst>
          <pc:docMk/>
          <pc:sldMk cId="1621348659" sldId="531"/>
        </pc:sldMkLst>
        <pc:spChg chg="mod">
          <ac:chgData name="Kavita Shirsat" userId="d3cea5b6e0c28af1" providerId="LiveId" clId="{FBACB1AE-D916-4EC0-9910-61A2536C4215}" dt="2024-01-25T08:16:48.966" v="83"/>
          <ac:spMkLst>
            <pc:docMk/>
            <pc:sldMk cId="1621348659" sldId="531"/>
            <ac:spMk id="2" creationId="{40991EEA-4229-D8B4-9618-8AE1A70A2CC0}"/>
          </ac:spMkLst>
        </pc:spChg>
        <pc:spChg chg="del">
          <ac:chgData name="Kavita Shirsat" userId="d3cea5b6e0c28af1" providerId="LiveId" clId="{FBACB1AE-D916-4EC0-9910-61A2536C4215}" dt="2024-01-25T08:14:55.476" v="60" actId="22"/>
          <ac:spMkLst>
            <pc:docMk/>
            <pc:sldMk cId="1621348659" sldId="531"/>
            <ac:spMk id="3" creationId="{C047C0E1-C698-6343-E1FE-7385EB21820C}"/>
          </ac:spMkLst>
        </pc:spChg>
        <pc:spChg chg="add mod">
          <ac:chgData name="Kavita Shirsat" userId="d3cea5b6e0c28af1" providerId="LiveId" clId="{FBACB1AE-D916-4EC0-9910-61A2536C4215}" dt="2024-01-25T08:16:57.887" v="86" actId="14100"/>
          <ac:spMkLst>
            <pc:docMk/>
            <pc:sldMk cId="1621348659" sldId="531"/>
            <ac:spMk id="10" creationId="{AB80B28F-8276-FC43-5AAB-3EE362C6121F}"/>
          </ac:spMkLst>
        </pc:spChg>
        <pc:picChg chg="add mod ord modCrop">
          <ac:chgData name="Kavita Shirsat" userId="d3cea5b6e0c28af1" providerId="LiveId" clId="{FBACB1AE-D916-4EC0-9910-61A2536C4215}" dt="2024-01-25T08:15:56.108" v="74" actId="1076"/>
          <ac:picMkLst>
            <pc:docMk/>
            <pc:sldMk cId="1621348659" sldId="531"/>
            <ac:picMk id="5" creationId="{BD31ABD0-FAC7-4C4B-DCC8-BC2C9970BFA7}"/>
          </ac:picMkLst>
        </pc:picChg>
        <pc:picChg chg="add mod modCrop">
          <ac:chgData name="Kavita Shirsat" userId="d3cea5b6e0c28af1" providerId="LiveId" clId="{FBACB1AE-D916-4EC0-9910-61A2536C4215}" dt="2024-01-25T08:15:57.813" v="75" actId="1076"/>
          <ac:picMkLst>
            <pc:docMk/>
            <pc:sldMk cId="1621348659" sldId="531"/>
            <ac:picMk id="7" creationId="{11553E36-1C3E-7BA8-873F-DB61633DB3D3}"/>
          </ac:picMkLst>
        </pc:picChg>
        <pc:picChg chg="add mod modCrop">
          <ac:chgData name="Kavita Shirsat" userId="d3cea5b6e0c28af1" providerId="LiveId" clId="{FBACB1AE-D916-4EC0-9910-61A2536C4215}" dt="2024-01-25T08:17:01.704" v="87" actId="1076"/>
          <ac:picMkLst>
            <pc:docMk/>
            <pc:sldMk cId="1621348659" sldId="531"/>
            <ac:picMk id="9" creationId="{75B2E585-A858-6AC0-4C99-FE981938731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House price</a:t>
            </a:r>
          </a:p>
        </c:rich>
      </c:tx>
      <c:layout>
        <c:manualLayout>
          <c:xMode val="edge"/>
          <c:yMode val="edge"/>
          <c:x val="8.0458223972003473E-2"/>
          <c:y val="0.10185185185185185"/>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percentage</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49B-4531-8B0F-BECF2736DAD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E49B-4531-8B0F-BECF2736DADD}"/>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E49B-4531-8B0F-BECF2736DAD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E49B-4531-8B0F-BECF2736DADD}"/>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E49B-4531-8B0F-BECF2736DADD}"/>
              </c:ext>
            </c:extLst>
          </c:dPt>
          <c:dPt>
            <c:idx val="5"/>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E49B-4531-8B0F-BECF2736DADD}"/>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Sheet1!$A$2:$A$7</c:f>
              <c:strCache>
                <c:ptCount val="6"/>
                <c:pt idx="0">
                  <c:v>30-40</c:v>
                </c:pt>
                <c:pt idx="1">
                  <c:v>40-50</c:v>
                </c:pt>
                <c:pt idx="2">
                  <c:v>50-60</c:v>
                </c:pt>
                <c:pt idx="3">
                  <c:v>60-70</c:v>
                </c:pt>
                <c:pt idx="4">
                  <c:v>70-80</c:v>
                </c:pt>
                <c:pt idx="5">
                  <c:v>80-90</c:v>
                </c:pt>
              </c:strCache>
            </c:strRef>
          </c:cat>
          <c:val>
            <c:numRef>
              <c:f>Sheet1!$B$2:$B$7</c:f>
              <c:numCache>
                <c:formatCode>General</c:formatCode>
                <c:ptCount val="6"/>
                <c:pt idx="0">
                  <c:v>8</c:v>
                </c:pt>
                <c:pt idx="1">
                  <c:v>12</c:v>
                </c:pt>
                <c:pt idx="2">
                  <c:v>20</c:v>
                </c:pt>
                <c:pt idx="3">
                  <c:v>28</c:v>
                </c:pt>
                <c:pt idx="4">
                  <c:v>24</c:v>
                </c:pt>
                <c:pt idx="5">
                  <c:v>8</c:v>
                </c:pt>
              </c:numCache>
            </c:numRef>
          </c:val>
          <c:extLst>
            <c:ext xmlns:c16="http://schemas.microsoft.com/office/drawing/2014/chart" uri="{C3380CC4-5D6E-409C-BE32-E72D297353CC}">
              <c16:uniqueId val="{0000000C-E49B-4531-8B0F-BECF2736DAD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1-25T11:33:38.996"/>
    </inkml:context>
    <inkml:brush xml:id="br0">
      <inkml:brushProperty name="width" value="0.05292" units="cm"/>
      <inkml:brushProperty name="height" value="0.05292" units="cm"/>
      <inkml:brushProperty name="color" value="#FF0000"/>
    </inkml:brush>
  </inkml:definitions>
  <inkml:trace contextRef="#ctx0" brushRef="#br0">4663 13791 0,'0'-24'0,"0"-1"31,0 0 31,0 0 32,50 25-78,-25 0-16,49 0 15,25 0-15,1 0 16,73-25 0,1 1-16,24 24 15,199-25 1,-99 25 15,-149 0-15,24 0-1,100 0 1,-124 25 0,-25-25-16,50 0 15,123 0 1,1 0-1,-124 0 1,173-50 0,-50 25-1,-148 0 1,99-24 0,0-1 15,-148 1-16,24 24 1,-100 25 0,1 0 140</inkml:trace>
  <inkml:trace contextRef="#ctx0" brushRef="#br0" timeOffset="110719.12">5928 14585 0,'0'25'94,"25"-25"-94,25 0 16,-25 0-1,74 25-15,50 0 16,24-1 0,274 51-1,-249-50 1,199 24-1,-50 26 1,-198-51 0,74 26-1,-99-50 1,-124 25 0,25-25-1</inkml:trace>
  <inkml:trace contextRef="#ctx0" brushRef="#br0" timeOffset="111649.09">11509 12973 0,'0'0'0,"0"-25"0,0-25 31,25 26-31,0-1 16,-25-25-1,25 50 17,-50 0 14,-49 25-46,-75 25 16,25-1 0,-25 26-16,0 24 15,-49 0 1,123-49 0,50-50-1,1 0 1</inkml:trace>
  <inkml:trace contextRef="#ctx0" brushRef="#br0" timeOffset="112532.88">10765 12725 0,'0'-25'0,"0"50"109,0 24-93,-74 75-1,24-24-15,1-1 16,-1-50 0,50 1-16,-50 0 15,50-25 1,-24-25-16,24 24 16,-25 1-1,74-25 126,1 25-126,0-25 1,-1 0-16,-24 0 16,0 0-1,0 0 17</inkml:trace>
  <inkml:trace contextRef="#ctx0" brushRef="#br0" timeOffset="114104.78">11385 13791 0,'-24'0'109,"-26"0"-93,-24 0 0,-1 0-16,-24 0 15,24 0 1,26 0-16,-26 0 15,-24 25 1,0 25 15,49-25-31,-49 49 16,0 25 15,74-49-15,-49 24-1,-1 25 1,75-74 0,-24 0-1,24 0 1,0 0 0,-25-25 124,25-25-30,0 0-95,0 0 16,0 0-31,0 1 16,0-26 0,0 0-1,0 26 17,0-1-17,0 0 1,0 0-1,0 0 1,0-49 0,0 49-1,0 0 32</inkml:trace>
  <inkml:trace contextRef="#ctx0" brushRef="#br0" timeOffset="115608.85">9302 15404 0,'25'0'94,"-1"25"-48,1-25-46,25 0 16,24 24-16,-24 26 16,24-50-1,1 0 1,148 0 0,-99-25-1,-74 0 1,74-74-1,-100 0 1,-24 74 0,0 0-16,-49-24 15,-75-26 1,-25 50 15,99 25-15,-74 0-1,75 0 1,24 0 0</inkml:trace>
  <inkml:trace contextRef="#ctx0" brushRef="#br0" timeOffset="116805.9">11435 16396 0,'25'25'125,"49"-25"-109,-24 0-16,24 0 16,1 0-1,-1 0-15,0-25 16,26-50 0,-1-24-1,-50 50 1,-49-26-16,0 26 15,0-75 1,-124-50 0,50 124-1,-149-123 1,0 123 15,74 1-31,-149 24 31,0 25-15,199 0 0,-74 25-1,98-1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8:12:45.342"/>
    </inkml:context>
    <inkml:brush xml:id="br0">
      <inkml:brushProperty name="width" value="0.05" units="cm"/>
      <inkml:brushProperty name="height" value="0.05" units="cm"/>
    </inkml:brush>
  </inkml:definitions>
  <inkml:trace contextRef="#ctx0" brushRef="#br0">0 0 24575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8:12:45.719"/>
    </inkml:context>
    <inkml:brush xml:id="br0">
      <inkml:brushProperty name="width" value="0.05" units="cm"/>
      <inkml:brushProperty name="height" value="0.05" units="cm"/>
    </inkml:brush>
  </inkml:definitions>
  <inkml:trace contextRef="#ctx0" brushRef="#br0">0 0 24575</inkml:trace>
  <inkml:trace contextRef="#ctx0" brushRef="#br0" timeOffset="1">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8:12:55.250"/>
    </inkml:context>
    <inkml:brush xml:id="br0">
      <inkml:brushProperty name="width" value="0.05" units="cm"/>
      <inkml:brushProperty name="height" value="0.05" units="cm"/>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7:53:35.330"/>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7:53:36.502"/>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7:53:36.861"/>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7:53:59.996"/>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7:54:24.645"/>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7:57:35.20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9T08:12:44.996"/>
    </inkml:context>
    <inkml:brush xml:id="br0">
      <inkml:brushProperty name="width" value="0.05" units="cm"/>
      <inkml:brushProperty name="height" value="0.05" units="cm"/>
    </inkml:brush>
  </inkml:definitions>
  <inkml:trace contextRef="#ctx0" brushRef="#br0">0 0 24575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245038FA-C447-48DA-8ECB-DDF41EBBF451}" type="datetimeFigureOut">
              <a:rPr lang="en-US" smtClean="0"/>
              <a:pPr>
                <a:defRPr/>
              </a:pPr>
              <a:t>3/2/2024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D032802-624B-461F-8EEB-7EF53B794FA8}" type="slidenum">
              <a:rPr lang="en-US" altLang="en-US" smtClean="0"/>
              <a:pPr>
                <a:defRPr/>
              </a:pPr>
              <a:t>‹#›</a:t>
            </a:fld>
            <a:endParaRPr lang="en-US" altLang="en-US"/>
          </a:p>
        </p:txBody>
      </p:sp>
    </p:spTree>
    <p:extLst>
      <p:ext uri="{BB962C8B-B14F-4D97-AF65-F5344CB8AC3E}">
        <p14:creationId xmlns:p14="http://schemas.microsoft.com/office/powerpoint/2010/main" val="404819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AF8A5802-BD2B-4F84-99C6-E29E086A83B1}" type="datetimeFigureOut">
              <a:rPr lang="en-US" smtClean="0"/>
              <a:pPr>
                <a:defRPr/>
              </a:pPr>
              <a:t>3/2/2024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85D1821-5483-4B94-95FF-1F7E155C93DF}" type="slidenum">
              <a:rPr lang="en-US" altLang="en-US" smtClean="0"/>
              <a:pPr>
                <a:defRPr/>
              </a:pPr>
              <a:t>‹#›</a:t>
            </a:fld>
            <a:endParaRPr lang="en-US" altLang="en-US"/>
          </a:p>
        </p:txBody>
      </p:sp>
    </p:spTree>
    <p:extLst>
      <p:ext uri="{BB962C8B-B14F-4D97-AF65-F5344CB8AC3E}">
        <p14:creationId xmlns:p14="http://schemas.microsoft.com/office/powerpoint/2010/main" val="389817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F8A5802-BD2B-4F84-99C6-E29E086A83B1}" type="datetimeFigureOut">
              <a:rPr lang="en-US" smtClean="0"/>
              <a:pPr>
                <a:defRPr/>
              </a:pPr>
              <a:t>3/2/2024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85D1821-5483-4B94-95FF-1F7E155C93DF}" type="slidenum">
              <a:rPr lang="en-US" altLang="en-US" smtClean="0"/>
              <a:pPr>
                <a:defRPr/>
              </a:pPr>
              <a:t>‹#›</a:t>
            </a:fld>
            <a:endParaRPr lang="en-US" altLang="en-US"/>
          </a:p>
        </p:txBody>
      </p:sp>
    </p:spTree>
    <p:extLst>
      <p:ext uri="{BB962C8B-B14F-4D97-AF65-F5344CB8AC3E}">
        <p14:creationId xmlns:p14="http://schemas.microsoft.com/office/powerpoint/2010/main" val="711094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F8A5802-BD2B-4F84-99C6-E29E086A83B1}" type="datetimeFigureOut">
              <a:rPr lang="en-US" smtClean="0"/>
              <a:pPr>
                <a:defRPr/>
              </a:pPr>
              <a:t>3/2/2024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85D1821-5483-4B94-95FF-1F7E155C93DF}" type="slidenum">
              <a:rPr lang="en-US" altLang="en-US" smtClean="0"/>
              <a:pPr>
                <a:defRPr/>
              </a:pPr>
              <a:t>‹#›</a:t>
            </a:fld>
            <a:endParaRPr lang="en-US"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74415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F8A5802-BD2B-4F84-99C6-E29E086A83B1}" type="datetimeFigureOut">
              <a:rPr lang="en-US" smtClean="0"/>
              <a:pPr>
                <a:defRPr/>
              </a:pPr>
              <a:t>3/2/2024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85D1821-5483-4B94-95FF-1F7E155C93DF}" type="slidenum">
              <a:rPr lang="en-US" altLang="en-US" smtClean="0"/>
              <a:pPr>
                <a:defRPr/>
              </a:pPr>
              <a:t>‹#›</a:t>
            </a:fld>
            <a:endParaRPr lang="en-US" altLang="en-US"/>
          </a:p>
        </p:txBody>
      </p:sp>
    </p:spTree>
    <p:extLst>
      <p:ext uri="{BB962C8B-B14F-4D97-AF65-F5344CB8AC3E}">
        <p14:creationId xmlns:p14="http://schemas.microsoft.com/office/powerpoint/2010/main" val="3100414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fld id="{AF8A5802-BD2B-4F84-99C6-E29E086A83B1}" type="datetimeFigureOut">
              <a:rPr lang="en-US" smtClean="0"/>
              <a:pPr>
                <a:defRPr/>
              </a:pPr>
              <a:t>3/2/2024</a:t>
            </a:fld>
            <a:endParaRPr lang="en-US"/>
          </a:p>
        </p:txBody>
      </p:sp>
      <p:sp>
        <p:nvSpPr>
          <p:cNvPr id="4"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85D1821-5483-4B94-95FF-1F7E155C93DF}" type="slidenum">
              <a:rPr lang="en-US" altLang="en-US" smtClean="0"/>
              <a:pPr>
                <a:defRPr/>
              </a:pPr>
              <a:t>‹#›</a:t>
            </a:fld>
            <a:endParaRPr lang="en-US" altLang="en-US"/>
          </a:p>
        </p:txBody>
      </p:sp>
    </p:spTree>
    <p:extLst>
      <p:ext uri="{BB962C8B-B14F-4D97-AF65-F5344CB8AC3E}">
        <p14:creationId xmlns:p14="http://schemas.microsoft.com/office/powerpoint/2010/main" val="3161683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defRPr/>
            </a:pPr>
            <a:fld id="{AF8A5802-BD2B-4F84-99C6-E29E086A83B1}" type="datetimeFigureOut">
              <a:rPr lang="en-US" smtClean="0"/>
              <a:pPr>
                <a:defRPr/>
              </a:pPr>
              <a:t>3/2/2024</a:t>
            </a:fld>
            <a:endParaRPr lang="en-US"/>
          </a:p>
        </p:txBody>
      </p:sp>
      <p:sp>
        <p:nvSpPr>
          <p:cNvPr id="4"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85D1821-5483-4B94-95FF-1F7E155C93DF}" type="slidenum">
              <a:rPr lang="en-US" altLang="en-US" smtClean="0"/>
              <a:pPr>
                <a:defRPr/>
              </a:pPr>
              <a:t>‹#›</a:t>
            </a:fld>
            <a:endParaRPr lang="en-US" altLang="en-US"/>
          </a:p>
        </p:txBody>
      </p:sp>
    </p:spTree>
    <p:extLst>
      <p:ext uri="{BB962C8B-B14F-4D97-AF65-F5344CB8AC3E}">
        <p14:creationId xmlns:p14="http://schemas.microsoft.com/office/powerpoint/2010/main" val="3872137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7802B361-FB2B-466B-B084-CB4631AF41F9}" type="datetimeFigureOut">
              <a:rPr lang="en-US" smtClean="0"/>
              <a:pPr>
                <a:defRPr/>
              </a:pPr>
              <a:t>3/2/2024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13E606D-0C24-4052-8848-930479824571}" type="slidenum">
              <a:rPr lang="en-US" altLang="en-US" smtClean="0"/>
              <a:pPr>
                <a:defRPr/>
              </a:pPr>
              <a:t>‹#›</a:t>
            </a:fld>
            <a:endParaRPr lang="en-US" altLang="en-US"/>
          </a:p>
        </p:txBody>
      </p:sp>
    </p:spTree>
    <p:extLst>
      <p:ext uri="{BB962C8B-B14F-4D97-AF65-F5344CB8AC3E}">
        <p14:creationId xmlns:p14="http://schemas.microsoft.com/office/powerpoint/2010/main" val="1916765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30B9BC9-1D73-407F-A50A-F3F2ED2C69EA}" type="datetimeFigureOut">
              <a:rPr lang="en-US" smtClean="0"/>
              <a:pPr>
                <a:defRPr/>
              </a:pPr>
              <a:t>3/2/2024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36822B5-FAB6-404C-A8F2-8FF7E4684F1F}" type="slidenum">
              <a:rPr lang="en-US" altLang="en-US" smtClean="0"/>
              <a:pPr>
                <a:defRPr/>
              </a:pPr>
              <a:t>‹#›</a:t>
            </a:fld>
            <a:endParaRPr lang="en-US" altLang="en-US"/>
          </a:p>
        </p:txBody>
      </p:sp>
    </p:spTree>
    <p:extLst>
      <p:ext uri="{BB962C8B-B14F-4D97-AF65-F5344CB8AC3E}">
        <p14:creationId xmlns:p14="http://schemas.microsoft.com/office/powerpoint/2010/main" val="30778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pPr>
              <a:defRPr/>
            </a:pPr>
            <a:fld id="{BCAF8B51-5B49-4616-A382-FE0FB83B4A10}" type="datetimeFigureOut">
              <a:rPr lang="en-US" smtClean="0"/>
              <a:pPr>
                <a:defRPr/>
              </a:pPr>
              <a:t>3/2/2024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857DE9F-1A56-48E8-9ADC-4C89848041AB}" type="slidenum">
              <a:rPr lang="en-US" altLang="en-US" smtClean="0"/>
              <a:pPr>
                <a:defRPr/>
              </a:pPr>
              <a:t>‹#›</a:t>
            </a:fld>
            <a:endParaRPr lang="en-US" altLang="en-US"/>
          </a:p>
        </p:txBody>
      </p:sp>
    </p:spTree>
    <p:extLst>
      <p:ext uri="{BB962C8B-B14F-4D97-AF65-F5344CB8AC3E}">
        <p14:creationId xmlns:p14="http://schemas.microsoft.com/office/powerpoint/2010/main" val="191910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90590FFF-384F-4889-81E7-3561AA8FFC42}" type="datetimeFigureOut">
              <a:rPr lang="en-US" smtClean="0"/>
              <a:pPr>
                <a:defRPr/>
              </a:pPr>
              <a:t>3/2/2024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2D8B5A0-1CFE-4375-839C-1C5BCE585529}" type="slidenum">
              <a:rPr lang="en-US" altLang="en-US" smtClean="0"/>
              <a:pPr>
                <a:defRPr/>
              </a:pPr>
              <a:t>‹#›</a:t>
            </a:fld>
            <a:endParaRPr lang="en-US" altLang="en-US"/>
          </a:p>
        </p:txBody>
      </p:sp>
    </p:spTree>
    <p:extLst>
      <p:ext uri="{BB962C8B-B14F-4D97-AF65-F5344CB8AC3E}">
        <p14:creationId xmlns:p14="http://schemas.microsoft.com/office/powerpoint/2010/main" val="214480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30D371C5-8376-4287-99A9-D0B5C98DFF05}" type="datetimeFigureOut">
              <a:rPr lang="en-US" smtClean="0"/>
              <a:pPr>
                <a:defRPr/>
              </a:pPr>
              <a:t>3/2/2024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BADF3C7-CCFB-4500-ACA6-A72279EEB100}" type="slidenum">
              <a:rPr lang="en-US" altLang="en-US" smtClean="0"/>
              <a:pPr>
                <a:defRPr/>
              </a:pPr>
              <a:t>‹#›</a:t>
            </a:fld>
            <a:endParaRPr lang="en-US" altLang="en-US"/>
          </a:p>
        </p:txBody>
      </p:sp>
    </p:spTree>
    <p:extLst>
      <p:ext uri="{BB962C8B-B14F-4D97-AF65-F5344CB8AC3E}">
        <p14:creationId xmlns:p14="http://schemas.microsoft.com/office/powerpoint/2010/main" val="576755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003D9E27-33C9-4BBC-AE3D-3DC599F1F210}" type="datetimeFigureOut">
              <a:rPr lang="en-US" smtClean="0"/>
              <a:pPr>
                <a:defRPr/>
              </a:pPr>
              <a:t>3/2/2024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E043895-C2DE-411F-90C9-29E2800B8D3A}" type="slidenum">
              <a:rPr lang="en-US" altLang="en-US" smtClean="0"/>
              <a:pPr>
                <a:defRPr/>
              </a:pPr>
              <a:t>‹#›</a:t>
            </a:fld>
            <a:endParaRPr lang="en-US" altLang="en-US"/>
          </a:p>
        </p:txBody>
      </p:sp>
    </p:spTree>
    <p:extLst>
      <p:ext uri="{BB962C8B-B14F-4D97-AF65-F5344CB8AC3E}">
        <p14:creationId xmlns:p14="http://schemas.microsoft.com/office/powerpoint/2010/main" val="515458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pPr>
              <a:defRPr/>
            </a:pPr>
            <a:fld id="{8B7B89E8-B8C8-44AA-92A5-D9E131D2F70F}" type="datetimeFigureOut">
              <a:rPr lang="en-US" smtClean="0"/>
              <a:pPr>
                <a:defRPr/>
              </a:pPr>
              <a:t>3/2/2024</a:t>
            </a:fld>
            <a:endParaRPr lang="en-US"/>
          </a:p>
        </p:txBody>
      </p:sp>
      <p:sp>
        <p:nvSpPr>
          <p:cNvPr id="5" name="Footer Placeholder 3"/>
          <p:cNvSpPr>
            <a:spLocks noGrp="1"/>
          </p:cNvSpPr>
          <p:nvPr>
            <p:ph type="ftr" sz="quarter" idx="11"/>
          </p:nvPr>
        </p:nvSpPr>
        <p:spPr/>
        <p:txBody>
          <a:bodyPr/>
          <a:lstStyle/>
          <a:p>
            <a:pPr>
              <a:defRPr/>
            </a:pPr>
            <a:endParaRPr lang="en-US"/>
          </a:p>
        </p:txBody>
      </p:sp>
      <p:sp>
        <p:nvSpPr>
          <p:cNvPr id="6" name="Slide Number Placeholder 4"/>
          <p:cNvSpPr>
            <a:spLocks noGrp="1"/>
          </p:cNvSpPr>
          <p:nvPr>
            <p:ph type="sldNum" sz="quarter" idx="12"/>
          </p:nvPr>
        </p:nvSpPr>
        <p:spPr/>
        <p:txBody>
          <a:bodyPr/>
          <a:lstStyle/>
          <a:p>
            <a:pPr>
              <a:defRPr/>
            </a:pPr>
            <a:fld id="{CDE7B721-3864-42C5-B73E-DC547F1B9E76}" type="slidenum">
              <a:rPr lang="en-US" altLang="en-US" smtClean="0"/>
              <a:pPr>
                <a:defRPr/>
              </a:pPr>
              <a:t>‹#›</a:t>
            </a:fld>
            <a:endParaRPr lang="en-US" altLang="en-US"/>
          </a:p>
        </p:txBody>
      </p:sp>
    </p:spTree>
    <p:extLst>
      <p:ext uri="{BB962C8B-B14F-4D97-AF65-F5344CB8AC3E}">
        <p14:creationId xmlns:p14="http://schemas.microsoft.com/office/powerpoint/2010/main" val="2156501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defRPr/>
            </a:pPr>
            <a:fld id="{2983AD4C-5E02-4A4F-8D51-6BA96E1AB6A0}" type="datetimeFigureOut">
              <a:rPr lang="en-US" smtClean="0"/>
              <a:pPr>
                <a:defRPr/>
              </a:pPr>
              <a:t>3/2/2024</a:t>
            </a:fld>
            <a:endParaRPr lang="en-US"/>
          </a:p>
        </p:txBody>
      </p:sp>
      <p:sp>
        <p:nvSpPr>
          <p:cNvPr id="5" name="Footer Placeholder 2"/>
          <p:cNvSpPr>
            <a:spLocks noGrp="1"/>
          </p:cNvSpPr>
          <p:nvPr>
            <p:ph type="ftr" sz="quarter" idx="11"/>
          </p:nvPr>
        </p:nvSpPr>
        <p:spPr/>
        <p:txBody>
          <a:bodyPr/>
          <a:lstStyle/>
          <a:p>
            <a:pPr>
              <a:defRPr/>
            </a:pPr>
            <a:endParaRPr lang="en-US"/>
          </a:p>
        </p:txBody>
      </p:sp>
      <p:sp>
        <p:nvSpPr>
          <p:cNvPr id="6" name="Slide Number Placeholder 3"/>
          <p:cNvSpPr>
            <a:spLocks noGrp="1"/>
          </p:cNvSpPr>
          <p:nvPr>
            <p:ph type="sldNum" sz="quarter" idx="12"/>
          </p:nvPr>
        </p:nvSpPr>
        <p:spPr/>
        <p:txBody>
          <a:bodyPr/>
          <a:lstStyle/>
          <a:p>
            <a:pPr>
              <a:defRPr/>
            </a:pPr>
            <a:fld id="{1E737CD2-5EF6-4890-A52B-AB786E4D12EC}" type="slidenum">
              <a:rPr lang="en-US" altLang="en-US" smtClean="0"/>
              <a:pPr>
                <a:defRPr/>
              </a:pPr>
              <a:t>‹#›</a:t>
            </a:fld>
            <a:endParaRPr lang="en-US" altLang="en-US"/>
          </a:p>
        </p:txBody>
      </p:sp>
    </p:spTree>
    <p:extLst>
      <p:ext uri="{BB962C8B-B14F-4D97-AF65-F5344CB8AC3E}">
        <p14:creationId xmlns:p14="http://schemas.microsoft.com/office/powerpoint/2010/main" val="1470782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pPr>
              <a:defRPr/>
            </a:pPr>
            <a:fld id="{8EAE257D-04B3-4707-AFB7-201DF568339A}" type="datetimeFigureOut">
              <a:rPr lang="en-US" smtClean="0"/>
              <a:pPr>
                <a:defRPr/>
              </a:pPr>
              <a:t>3/2/2024</a:t>
            </a:fld>
            <a:endParaRPr lang="en-US"/>
          </a:p>
        </p:txBody>
      </p:sp>
      <p:sp>
        <p:nvSpPr>
          <p:cNvPr id="5" name="Footer Placeholder 5"/>
          <p:cNvSpPr>
            <a:spLocks noGrp="1"/>
          </p:cNvSpPr>
          <p:nvPr>
            <p:ph type="ftr" sz="quarter" idx="11"/>
          </p:nvPr>
        </p:nvSpPr>
        <p:spPr/>
        <p:txBody>
          <a:bodyPr/>
          <a:lstStyle/>
          <a:p>
            <a:pPr>
              <a:defRPr/>
            </a:pPr>
            <a:endParaRPr lang="en-US"/>
          </a:p>
        </p:txBody>
      </p:sp>
      <p:sp>
        <p:nvSpPr>
          <p:cNvPr id="6" name="Slide Number Placeholder 6"/>
          <p:cNvSpPr>
            <a:spLocks noGrp="1"/>
          </p:cNvSpPr>
          <p:nvPr>
            <p:ph type="sldNum" sz="quarter" idx="12"/>
          </p:nvPr>
        </p:nvSpPr>
        <p:spPr/>
        <p:txBody>
          <a:bodyPr/>
          <a:lstStyle/>
          <a:p>
            <a:pPr>
              <a:defRPr/>
            </a:pPr>
            <a:fld id="{6EC581BA-7B1B-4BDF-B62B-E7C196441666}" type="slidenum">
              <a:rPr lang="en-US" altLang="en-US" smtClean="0"/>
              <a:pPr>
                <a:defRPr/>
              </a:pPr>
              <a:t>‹#›</a:t>
            </a:fld>
            <a:endParaRPr lang="en-US" altLang="en-US"/>
          </a:p>
        </p:txBody>
      </p:sp>
    </p:spTree>
    <p:extLst>
      <p:ext uri="{BB962C8B-B14F-4D97-AF65-F5344CB8AC3E}">
        <p14:creationId xmlns:p14="http://schemas.microsoft.com/office/powerpoint/2010/main" val="2298984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C6B41BE9-5183-438D-A567-2AB1DFF86705}" type="datetimeFigureOut">
              <a:rPr lang="en-US" smtClean="0"/>
              <a:pPr>
                <a:defRPr/>
              </a:pPr>
              <a:t>3/2/2024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3FFE15C-7D25-4B05-9AD1-106A12B171D0}" type="slidenum">
              <a:rPr lang="en-US" altLang="en-US" smtClean="0"/>
              <a:pPr>
                <a:defRPr/>
              </a:pPr>
              <a:t>‹#›</a:t>
            </a:fld>
            <a:endParaRPr lang="en-US" altLang="en-US"/>
          </a:p>
        </p:txBody>
      </p:sp>
    </p:spTree>
    <p:extLst>
      <p:ext uri="{BB962C8B-B14F-4D97-AF65-F5344CB8AC3E}">
        <p14:creationId xmlns:p14="http://schemas.microsoft.com/office/powerpoint/2010/main" val="4125473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defRPr/>
            </a:pPr>
            <a:fld id="{AF8A5802-BD2B-4F84-99C6-E29E086A83B1}" type="datetimeFigureOut">
              <a:rPr lang="en-US" smtClean="0"/>
              <a:pPr>
                <a:defRPr/>
              </a:pPr>
              <a:t>3/2/2024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a:defRPr/>
            </a:pPr>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a:defRPr/>
            </a:pPr>
            <a:fld id="{385D1821-5483-4B94-95FF-1F7E155C93DF}" type="slidenum">
              <a:rPr lang="en-US" altLang="en-US" smtClean="0"/>
              <a:pPr>
                <a:defRPr/>
              </a:pPr>
              <a:t>‹#›</a:t>
            </a:fld>
            <a:endParaRPr lang="en-US" altLang="en-US"/>
          </a:p>
        </p:txBody>
      </p:sp>
    </p:spTree>
    <p:extLst>
      <p:ext uri="{BB962C8B-B14F-4D97-AF65-F5344CB8AC3E}">
        <p14:creationId xmlns:p14="http://schemas.microsoft.com/office/powerpoint/2010/main" val="1725148986"/>
      </p:ext>
    </p:extLst>
  </p:cSld>
  <p:clrMap bg1="dk1" tx1="lt1" bg2="dk2" tx2="lt2" accent1="accent1" accent2="accent2" accent3="accent3" accent4="accent4" accent5="accent5" accent6="accent6" hlink="hlink" folHlink="folHlink"/>
  <p:sldLayoutIdLst>
    <p:sldLayoutId id="2147484467" r:id="rId1"/>
    <p:sldLayoutId id="2147484468" r:id="rId2"/>
    <p:sldLayoutId id="2147484469" r:id="rId3"/>
    <p:sldLayoutId id="2147484470" r:id="rId4"/>
    <p:sldLayoutId id="2147484471" r:id="rId5"/>
    <p:sldLayoutId id="2147484472" r:id="rId6"/>
    <p:sldLayoutId id="2147484473" r:id="rId7"/>
    <p:sldLayoutId id="2147484474" r:id="rId8"/>
    <p:sldLayoutId id="2147484475" r:id="rId9"/>
    <p:sldLayoutId id="2147484476" r:id="rId10"/>
    <p:sldLayoutId id="2147484477" r:id="rId11"/>
    <p:sldLayoutId id="2147484478" r:id="rId12"/>
    <p:sldLayoutId id="2147484479" r:id="rId13"/>
    <p:sldLayoutId id="2147484480" r:id="rId14"/>
    <p:sldLayoutId id="2147484481" r:id="rId15"/>
    <p:sldLayoutId id="2147484482" r:id="rId16"/>
    <p:sldLayoutId id="214748448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10.xml"/><Relationship Id="rId3" Type="http://schemas.openxmlformats.org/officeDocument/2006/relationships/image" Target="../media/image24.png"/><Relationship Id="rId7" Type="http://schemas.openxmlformats.org/officeDocument/2006/relationships/customXml" Target="../ink/ink5.xml"/><Relationship Id="rId12"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customXml" Target="../ink/ink9.xml"/><Relationship Id="rId5" Type="http://schemas.openxmlformats.org/officeDocument/2006/relationships/image" Target="../media/image27.png"/><Relationship Id="rId15" Type="http://schemas.openxmlformats.org/officeDocument/2006/relationships/image" Target="../media/image28.png"/><Relationship Id="rId10" Type="http://schemas.openxmlformats.org/officeDocument/2006/relationships/customXml" Target="../ink/ink8.xml"/><Relationship Id="rId4" Type="http://schemas.openxmlformats.org/officeDocument/2006/relationships/customXml" Target="../ink/ink3.xml"/><Relationship Id="rId9" Type="http://schemas.openxmlformats.org/officeDocument/2006/relationships/customXml" Target="../ink/ink7.xml"/><Relationship Id="rId14" Type="http://schemas.openxmlformats.org/officeDocument/2006/relationships/customXml" Target="../ink/ink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en.wikipedia.org/wiki/Geometric_mean"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wallstreetmojo.com/quantitative-analyst-salary-and-skills/" TargetMode="Externa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968B838B-82BE-43E3-8327-73F8B74D7FB4}"/>
              </a:ext>
            </a:extLst>
          </p:cNvPr>
          <p:cNvSpPr>
            <a:spLocks noChangeArrowheads="1"/>
          </p:cNvSpPr>
          <p:nvPr/>
        </p:nvSpPr>
        <p:spPr bwMode="auto">
          <a:xfrm>
            <a:off x="693738" y="109538"/>
            <a:ext cx="98837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hangingPunct="1">
              <a:spcBef>
                <a:spcPct val="0"/>
              </a:spcBef>
              <a:buClrTx/>
              <a:buSzTx/>
              <a:buFontTx/>
              <a:buNone/>
            </a:pPr>
            <a:r>
              <a:rPr lang="en-US" altLang="en-US" sz="5400" b="1">
                <a:solidFill>
                  <a:srgbClr val="0033CC"/>
                </a:solidFill>
                <a:latin typeface="Arial Narrow" panose="020B0606020202030204" pitchFamily="34" charset="0"/>
              </a:rPr>
              <a:t>Vidyalankar Institute of Technology </a:t>
            </a:r>
            <a:endParaRPr lang="en-US" altLang="en-US" sz="5400">
              <a:solidFill>
                <a:srgbClr val="000000"/>
              </a:solidFill>
            </a:endParaRPr>
          </a:p>
        </p:txBody>
      </p:sp>
      <p:sp>
        <p:nvSpPr>
          <p:cNvPr id="5123" name="Rectangle 2">
            <a:extLst>
              <a:ext uri="{FF2B5EF4-FFF2-40B4-BE49-F238E27FC236}">
                <a16:creationId xmlns:a16="http://schemas.microsoft.com/office/drawing/2014/main" id="{84C2400C-E13A-4785-8B69-C5E02B427F63}"/>
              </a:ext>
            </a:extLst>
          </p:cNvPr>
          <p:cNvSpPr>
            <a:spLocks noChangeArrowheads="1"/>
          </p:cNvSpPr>
          <p:nvPr/>
        </p:nvSpPr>
        <p:spPr bwMode="auto">
          <a:xfrm>
            <a:off x="1614488" y="1004888"/>
            <a:ext cx="8431212"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hangingPunct="1">
              <a:spcBef>
                <a:spcPct val="0"/>
              </a:spcBef>
              <a:buClrTx/>
              <a:buSzTx/>
              <a:buFontTx/>
              <a:buNone/>
            </a:pPr>
            <a:r>
              <a:rPr lang="en-US" altLang="en-US" sz="4400" b="1">
                <a:solidFill>
                  <a:srgbClr val="C00000"/>
                </a:solidFill>
                <a:latin typeface="Arial Narrow" panose="020B0606020202030204" pitchFamily="34" charset="0"/>
              </a:rPr>
              <a:t>Department of Computer Engineering</a:t>
            </a:r>
            <a:endParaRPr lang="en-US" altLang="en-US" sz="4400">
              <a:solidFill>
                <a:srgbClr val="000000"/>
              </a:solidFill>
            </a:endParaRPr>
          </a:p>
        </p:txBody>
      </p:sp>
      <p:sp>
        <p:nvSpPr>
          <p:cNvPr id="5124" name="Rectangle 3">
            <a:extLst>
              <a:ext uri="{FF2B5EF4-FFF2-40B4-BE49-F238E27FC236}">
                <a16:creationId xmlns:a16="http://schemas.microsoft.com/office/drawing/2014/main" id="{6FA1D42A-482B-481A-B9D5-6695DB1A9D74}"/>
              </a:ext>
            </a:extLst>
          </p:cNvPr>
          <p:cNvSpPr>
            <a:spLocks noChangeArrowheads="1"/>
          </p:cNvSpPr>
          <p:nvPr/>
        </p:nvSpPr>
        <p:spPr bwMode="auto">
          <a:xfrm>
            <a:off x="727075" y="1690688"/>
            <a:ext cx="9509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spcBef>
                <a:spcPct val="0"/>
              </a:spcBef>
              <a:buClrTx/>
              <a:buSzTx/>
              <a:buFontTx/>
              <a:buNone/>
            </a:pPr>
            <a:r>
              <a:rPr lang="en-US" altLang="en-US" sz="3200">
                <a:solidFill>
                  <a:srgbClr val="000000"/>
                </a:solidFill>
                <a:latin typeface="Arial Narrow" panose="020B0606020202030204" pitchFamily="34" charset="0"/>
              </a:rPr>
              <a:t>Academic Year </a:t>
            </a:r>
            <a:r>
              <a:rPr lang="en-US" altLang="en-US" sz="3600" b="1">
                <a:solidFill>
                  <a:srgbClr val="002060"/>
                </a:solidFill>
                <a:latin typeface="Arial Narrow" panose="020B0606020202030204" pitchFamily="34" charset="0"/>
              </a:rPr>
              <a:t>2021-2022</a:t>
            </a:r>
          </a:p>
        </p:txBody>
      </p:sp>
      <p:sp>
        <p:nvSpPr>
          <p:cNvPr id="5125" name="Rectangle 4">
            <a:extLst>
              <a:ext uri="{FF2B5EF4-FFF2-40B4-BE49-F238E27FC236}">
                <a16:creationId xmlns:a16="http://schemas.microsoft.com/office/drawing/2014/main" id="{3AED021D-D6B6-45A5-BD8B-D96B0C5531D4}"/>
              </a:ext>
            </a:extLst>
          </p:cNvPr>
          <p:cNvSpPr>
            <a:spLocks noChangeArrowheads="1"/>
          </p:cNvSpPr>
          <p:nvPr/>
        </p:nvSpPr>
        <p:spPr bwMode="auto">
          <a:xfrm>
            <a:off x="1182307" y="2311615"/>
            <a:ext cx="8597900" cy="2324739"/>
          </a:xfrm>
          <a:prstGeom prst="rect">
            <a:avLst/>
          </a:prstGeom>
          <a:noFill/>
          <a:ln>
            <a:noFill/>
          </a:ln>
        </p:spPr>
        <p:txBody>
          <a:bodyPr>
            <a:spAutoFit/>
          </a:bodyPr>
          <a:lstStyle>
            <a:lvl1pPr>
              <a:spcBef>
                <a:spcPts val="1000"/>
              </a:spcBef>
              <a:buClr>
                <a:srgbClr val="8AD0D6"/>
              </a:buClr>
              <a:buSzPct val="80000"/>
              <a:buFont typeface="Wingdings 3" panose="05040102010807070707" pitchFamily="82"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buChar char=""/>
              <a:defRPr sz="1400">
                <a:solidFill>
                  <a:schemeClr val="tx1"/>
                </a:solidFill>
                <a:latin typeface="Century Gothic" panose="020B0502020202020204" pitchFamily="34" charset="0"/>
              </a:defRPr>
            </a:lvl9pPr>
          </a:lstStyle>
          <a:p>
            <a:pPr algn="ctr" eaLnBrk="1" hangingPunct="1">
              <a:spcBef>
                <a:spcPct val="0"/>
              </a:spcBef>
              <a:buClrTx/>
              <a:buSzTx/>
              <a:buFontTx/>
              <a:buNone/>
              <a:defRPr/>
            </a:pPr>
            <a:r>
              <a:rPr lang="en-US" altLang="en-US" sz="3200" dirty="0">
                <a:solidFill>
                  <a:srgbClr val="000000"/>
                </a:solidFill>
                <a:latin typeface="Arial Narrow" panose="020B0606020202030204" pitchFamily="34" charset="0"/>
              </a:rPr>
              <a:t>Semester: VI</a:t>
            </a:r>
          </a:p>
          <a:p>
            <a:pPr>
              <a:lnSpc>
                <a:spcPct val="90000"/>
              </a:lnSpc>
              <a:spcBef>
                <a:spcPts val="825"/>
              </a:spcBef>
              <a:defRPr/>
            </a:pPr>
            <a:endParaRPr lang="en-US" sz="2400" b="1" spc="-90" dirty="0">
              <a:solidFill>
                <a:schemeClr val="tx1">
                  <a:alpha val="60000"/>
                </a:schemeClr>
              </a:solidFill>
            </a:endParaRPr>
          </a:p>
          <a:p>
            <a:pPr>
              <a:lnSpc>
                <a:spcPct val="90000"/>
              </a:lnSpc>
              <a:spcBef>
                <a:spcPts val="825"/>
              </a:spcBef>
              <a:defRPr/>
            </a:pPr>
            <a:endParaRPr lang="en-US" sz="2400" b="1" spc="-90" dirty="0">
              <a:solidFill>
                <a:schemeClr val="tx1">
                  <a:alpha val="60000"/>
                </a:schemeClr>
              </a:solidFill>
            </a:endParaRPr>
          </a:p>
          <a:p>
            <a:pPr>
              <a:lnSpc>
                <a:spcPct val="90000"/>
              </a:lnSpc>
              <a:spcBef>
                <a:spcPts val="825"/>
              </a:spcBef>
              <a:buFont typeface="Wingdings 3" panose="05040102010807070707" pitchFamily="82" charset="2"/>
              <a:buNone/>
              <a:defRPr/>
            </a:pPr>
            <a:r>
              <a:rPr lang="en-US" sz="2400" b="1" spc="-90" dirty="0">
                <a:solidFill>
                  <a:schemeClr val="tx1">
                    <a:alpha val="60000"/>
                  </a:schemeClr>
                </a:solidFill>
              </a:rPr>
              <a:t>							</a:t>
            </a:r>
          </a:p>
          <a:p>
            <a:pPr>
              <a:lnSpc>
                <a:spcPct val="90000"/>
              </a:lnSpc>
              <a:spcBef>
                <a:spcPts val="825"/>
              </a:spcBef>
              <a:buFont typeface="Wingdings 3" panose="05040102010807070707" pitchFamily="82" charset="2"/>
              <a:buNone/>
              <a:defRPr/>
            </a:pPr>
            <a:r>
              <a:rPr lang="en-US" sz="2400" b="1" spc="-90" dirty="0">
                <a:solidFill>
                  <a:srgbClr val="FFFF00">
                    <a:alpha val="60000"/>
                  </a:srgbClr>
                </a:solidFill>
              </a:rPr>
              <a:t>Faculty </a:t>
            </a:r>
            <a:r>
              <a:rPr lang="en-US" sz="2400" b="1" spc="-90">
                <a:solidFill>
                  <a:srgbClr val="FFFF00">
                    <a:alpha val="60000"/>
                  </a:srgbClr>
                </a:solidFill>
              </a:rPr>
              <a:t>:  Dr. Kavita </a:t>
            </a:r>
            <a:r>
              <a:rPr lang="en-US" sz="2400" b="1" spc="-90" dirty="0">
                <a:solidFill>
                  <a:srgbClr val="FFFF00">
                    <a:alpha val="60000"/>
                  </a:srgbClr>
                </a:solidFill>
              </a:rPr>
              <a:t>P Shirsat               </a:t>
            </a:r>
            <a:r>
              <a:rPr lang="en-US" sz="2400" b="1" spc="-90" dirty="0">
                <a:solidFill>
                  <a:schemeClr val="tx1">
                    <a:alpha val="60000"/>
                  </a:schemeClr>
                </a:solidFill>
              </a:rPr>
              <a:t>					</a:t>
            </a:r>
            <a:endParaRPr lang="en-US" altLang="en-US" sz="3200" dirty="0">
              <a:solidFill>
                <a:srgbClr val="000000"/>
              </a:solidFill>
            </a:endParaRPr>
          </a:p>
        </p:txBody>
      </p:sp>
      <p:cxnSp>
        <p:nvCxnSpPr>
          <p:cNvPr id="6" name="Straight Connector 5">
            <a:extLst>
              <a:ext uri="{FF2B5EF4-FFF2-40B4-BE49-F238E27FC236}">
                <a16:creationId xmlns:a16="http://schemas.microsoft.com/office/drawing/2014/main" id="{EE269ED4-8A8F-434C-8BF1-202AE7075418}"/>
              </a:ext>
            </a:extLst>
          </p:cNvPr>
          <p:cNvCxnSpPr/>
          <p:nvPr/>
        </p:nvCxnSpPr>
        <p:spPr>
          <a:xfrm>
            <a:off x="822325" y="5746750"/>
            <a:ext cx="962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27" name="Picture 4" descr="C:\Users\Akhil\Pictures\mu logo.jpg">
            <a:extLst>
              <a:ext uri="{FF2B5EF4-FFF2-40B4-BE49-F238E27FC236}">
                <a16:creationId xmlns:a16="http://schemas.microsoft.com/office/drawing/2014/main" id="{8F2C5096-AC4B-45B4-B0C1-3973E223D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1263" y="5854700"/>
            <a:ext cx="1817687"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D3377E4F-41F4-409C-9126-8BCE41924F2A}"/>
              </a:ext>
            </a:extLst>
          </p:cNvPr>
          <p:cNvGraphicFramePr>
            <a:graphicFrameLocks noGrp="1"/>
          </p:cNvGraphicFramePr>
          <p:nvPr/>
        </p:nvGraphicFramePr>
        <p:xfrm>
          <a:off x="1100138" y="2867025"/>
          <a:ext cx="8763000" cy="877888"/>
        </p:xfrm>
        <a:graphic>
          <a:graphicData uri="http://schemas.openxmlformats.org/drawingml/2006/table">
            <a:tbl>
              <a:tblPr/>
              <a:tblGrid>
                <a:gridCol w="22860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437991">
                <a:tc>
                  <a:txBody>
                    <a:bodyPr/>
                    <a:lstStyle/>
                    <a:p>
                      <a:pPr marL="0" marR="0" algn="ctr">
                        <a:lnSpc>
                          <a:spcPct val="115000"/>
                        </a:lnSpc>
                        <a:spcBef>
                          <a:spcPts val="0"/>
                        </a:spcBef>
                        <a:spcAft>
                          <a:spcPts val="0"/>
                        </a:spcAft>
                      </a:pPr>
                      <a:r>
                        <a:rPr lang="en-IN" sz="2400" b="0" dirty="0">
                          <a:latin typeface="Times New Roman"/>
                          <a:ea typeface="SimSun"/>
                          <a:cs typeface="Times New Roman"/>
                        </a:rPr>
                        <a:t>Course</a:t>
                      </a:r>
                      <a:r>
                        <a:rPr lang="en-IN" sz="2400" b="0" baseline="0" dirty="0">
                          <a:latin typeface="Times New Roman"/>
                          <a:ea typeface="SimSun"/>
                          <a:cs typeface="Times New Roman"/>
                        </a:rPr>
                        <a:t> Code</a:t>
                      </a:r>
                      <a:r>
                        <a:rPr lang="en-IN" sz="2400" b="0" dirty="0">
                          <a:latin typeface="Times New Roman"/>
                          <a:ea typeface="SimSun"/>
                          <a:cs typeface="Times New Roman"/>
                        </a:rPr>
                        <a:t> </a:t>
                      </a:r>
                      <a:endParaRPr lang="en-US" sz="2400" b="0" dirty="0">
                        <a:latin typeface="Calibri"/>
                        <a:ea typeface="SimSun"/>
                        <a:cs typeface="Times New Roman"/>
                      </a:endParaRPr>
                    </a:p>
                  </a:txBody>
                  <a:tcPr marL="43843" marR="43843" marT="438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2400" b="0" dirty="0">
                          <a:latin typeface="Times New Roman"/>
                          <a:ea typeface="SimSun"/>
                          <a:cs typeface="Times New Roman"/>
                        </a:rPr>
                        <a:t>Course</a:t>
                      </a:r>
                      <a:r>
                        <a:rPr lang="en-IN" sz="2400" b="0" baseline="0" dirty="0">
                          <a:latin typeface="Times New Roman"/>
                          <a:ea typeface="SimSun"/>
                          <a:cs typeface="Times New Roman"/>
                        </a:rPr>
                        <a:t> Title</a:t>
                      </a:r>
                      <a:endParaRPr lang="en-US" sz="2400" b="0" dirty="0">
                        <a:latin typeface="+mn-lt"/>
                        <a:ea typeface="SimSun"/>
                        <a:cs typeface="Times New Roman"/>
                      </a:endParaRPr>
                    </a:p>
                  </a:txBody>
                  <a:tcPr marL="43843" marR="43843" marT="438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2400" b="0" dirty="0">
                          <a:latin typeface="Times New Roman"/>
                          <a:ea typeface="SimSun"/>
                          <a:cs typeface="Times New Roman"/>
                        </a:rPr>
                        <a:t>Credit</a:t>
                      </a:r>
                      <a:endParaRPr lang="en-US" sz="2400" b="0" dirty="0">
                        <a:latin typeface="Calibri"/>
                        <a:ea typeface="SimSun"/>
                        <a:cs typeface="Times New Roman"/>
                      </a:endParaRPr>
                    </a:p>
                  </a:txBody>
                  <a:tcPr marL="43843" marR="43843" marT="438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9897">
                <a:tc>
                  <a:txBody>
                    <a:bodyPr/>
                    <a:lstStyle/>
                    <a:p>
                      <a:pPr marL="0" marR="0" algn="ctr">
                        <a:lnSpc>
                          <a:spcPct val="115000"/>
                        </a:lnSpc>
                        <a:spcBef>
                          <a:spcPts val="0"/>
                        </a:spcBef>
                        <a:spcAft>
                          <a:spcPts val="0"/>
                        </a:spcAft>
                      </a:pPr>
                      <a:r>
                        <a:rPr lang="en-US" sz="2400" b="1" dirty="0">
                          <a:latin typeface="Calibri"/>
                          <a:ea typeface="SimSun"/>
                          <a:cs typeface="Times New Roman"/>
                        </a:rPr>
                        <a:t>CSDL06013</a:t>
                      </a:r>
                    </a:p>
                  </a:txBody>
                  <a:tcPr marL="43843" marR="43843" marT="438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400" b="1" dirty="0">
                          <a:solidFill>
                            <a:srgbClr val="00B050"/>
                          </a:solidFill>
                          <a:latin typeface="Times New Roman"/>
                          <a:ea typeface="SimSun"/>
                          <a:cs typeface="Times New Roman"/>
                        </a:rPr>
                        <a:t>Quantitative Analysis</a:t>
                      </a:r>
                      <a:r>
                        <a:rPr lang="en-US" sz="2400" b="1" baseline="0" dirty="0">
                          <a:solidFill>
                            <a:srgbClr val="00B050"/>
                          </a:solidFill>
                          <a:latin typeface="Times New Roman"/>
                          <a:ea typeface="SimSun"/>
                          <a:cs typeface="Times New Roman"/>
                        </a:rPr>
                        <a:t> </a:t>
                      </a:r>
                      <a:endParaRPr lang="en-US" sz="2400" b="1" dirty="0">
                        <a:solidFill>
                          <a:srgbClr val="00B050"/>
                        </a:solidFill>
                        <a:latin typeface="Calibri"/>
                        <a:ea typeface="SimSun"/>
                        <a:cs typeface="Times New Roman"/>
                      </a:endParaRPr>
                    </a:p>
                  </a:txBody>
                  <a:tcPr marL="43843" marR="43843" marT="438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IN" sz="2400" b="1" dirty="0">
                          <a:latin typeface="Times New Roman"/>
                          <a:ea typeface="SimSun"/>
                          <a:cs typeface="Times New Roman"/>
                        </a:rPr>
                        <a:t>3</a:t>
                      </a:r>
                      <a:endParaRPr lang="en-US" sz="2400" b="1" dirty="0">
                        <a:latin typeface="Calibri"/>
                        <a:ea typeface="SimSun"/>
                        <a:cs typeface="Times New Roman"/>
                      </a:endParaRPr>
                    </a:p>
                  </a:txBody>
                  <a:tcPr marL="43843" marR="43843" marT="4385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5142" name="Picture 10">
            <a:extLst>
              <a:ext uri="{FF2B5EF4-FFF2-40B4-BE49-F238E27FC236}">
                <a16:creationId xmlns:a16="http://schemas.microsoft.com/office/drawing/2014/main" id="{529C4B5F-952D-4497-9698-68F2A76EC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5853113"/>
            <a:ext cx="16144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Title 1">
            <a:extLst>
              <a:ext uri="{FF2B5EF4-FFF2-40B4-BE49-F238E27FC236}">
                <a16:creationId xmlns:a16="http://schemas.microsoft.com/office/drawing/2014/main" id="{B7A01A04-1FC3-4F0E-A518-2B01DFF220F8}"/>
              </a:ext>
            </a:extLst>
          </p:cNvPr>
          <p:cNvSpPr>
            <a:spLocks noGrp="1" noChangeArrowheads="1"/>
          </p:cNvSpPr>
          <p:nvPr>
            <p:ph type="title"/>
          </p:nvPr>
        </p:nvSpPr>
        <p:spPr>
          <a:xfrm>
            <a:off x="646113" y="9525"/>
            <a:ext cx="9404350" cy="476250"/>
          </a:xfrm>
        </p:spPr>
        <p:txBody>
          <a:bodyPr>
            <a:normAutofit fontScale="90000"/>
          </a:bodyPr>
          <a:lstStyle/>
          <a:p>
            <a:pPr algn="ctr" eaLnBrk="1" hangingPunct="1"/>
            <a:r>
              <a:rPr lang="en-US" altLang="en-US" b="1"/>
              <a:t>Modes of Classification </a:t>
            </a:r>
            <a:endParaRPr lang="en-IN" altLang="en-US"/>
          </a:p>
        </p:txBody>
      </p:sp>
      <p:sp>
        <p:nvSpPr>
          <p:cNvPr id="3" name="Content Placeholder 2">
            <a:extLst>
              <a:ext uri="{FF2B5EF4-FFF2-40B4-BE49-F238E27FC236}">
                <a16:creationId xmlns:a16="http://schemas.microsoft.com/office/drawing/2014/main" id="{8EF22565-6BDD-4F6C-A185-903EAAED17B9}"/>
              </a:ext>
            </a:extLst>
          </p:cNvPr>
          <p:cNvSpPr>
            <a:spLocks noGrp="1"/>
          </p:cNvSpPr>
          <p:nvPr>
            <p:ph idx="1"/>
          </p:nvPr>
        </p:nvSpPr>
        <p:spPr>
          <a:xfrm>
            <a:off x="646113" y="633413"/>
            <a:ext cx="11282362" cy="6215062"/>
          </a:xfrm>
        </p:spPr>
        <p:txBody>
          <a:bodyPr/>
          <a:lstStyle/>
          <a:p>
            <a:pPr marL="0" indent="0">
              <a:buFont typeface="Wingdings 3" panose="05040102010807070707" pitchFamily="82" charset="2"/>
              <a:buNone/>
              <a:defRPr/>
            </a:pPr>
            <a:endParaRPr lang="en-IN" dirty="0"/>
          </a:p>
          <a:p>
            <a:pPr lvl="1">
              <a:buFont typeface="Wingdings 3" panose="05040102010807070707" pitchFamily="82" charset="2"/>
              <a:buChar char=""/>
              <a:defRPr/>
            </a:pPr>
            <a:r>
              <a:rPr lang="en-IN" dirty="0"/>
              <a:t>Classification according to Attributes or </a:t>
            </a:r>
            <a:r>
              <a:rPr lang="en-IN" b="1" dirty="0">
                <a:solidFill>
                  <a:srgbClr val="FFFF00"/>
                </a:solidFill>
              </a:rPr>
              <a:t>Qualitative</a:t>
            </a:r>
            <a:r>
              <a:rPr lang="en-IN" dirty="0"/>
              <a:t> classification.</a:t>
            </a:r>
          </a:p>
          <a:p>
            <a:pPr lvl="2">
              <a:buFont typeface="Wingdings 3" panose="05040102010807070707" pitchFamily="82" charset="2"/>
              <a:buChar char=""/>
              <a:defRPr/>
            </a:pPr>
            <a:r>
              <a:rPr lang="en-US" b="1" dirty="0">
                <a:cs typeface="Times New Roman" pitchFamily="18" charset="0"/>
              </a:rPr>
              <a:t> </a:t>
            </a:r>
            <a:r>
              <a:rPr lang="en-US" sz="1800" b="1" dirty="0">
                <a:solidFill>
                  <a:srgbClr val="FFFF00"/>
                </a:solidFill>
                <a:cs typeface="Times New Roman" pitchFamily="18" charset="0"/>
              </a:rPr>
              <a:t>Dichotomy or Two-fold Classification</a:t>
            </a:r>
            <a:r>
              <a:rPr lang="en-US" sz="1800" dirty="0">
                <a:solidFill>
                  <a:srgbClr val="FFFF00"/>
                </a:solidFill>
                <a:cs typeface="Times New Roman" pitchFamily="18" charset="0"/>
              </a:rPr>
              <a:t>:- </a:t>
            </a:r>
            <a:r>
              <a:rPr lang="en-US" dirty="0">
                <a:cs typeface="Times New Roman" pitchFamily="18" charset="0"/>
              </a:rPr>
              <a:t>When on the basis of presence or absence of an attribute, the data are classified into two classes--- one possessing that attribute, and the other not possessing that attribute, it is called two-fold or dichotomous classification.</a:t>
            </a:r>
          </a:p>
          <a:p>
            <a:pPr marL="914400" lvl="2" indent="0">
              <a:buFont typeface="Wingdings 3" panose="05040102010807070707" pitchFamily="82" charset="2"/>
              <a:buNone/>
              <a:defRPr/>
            </a:pPr>
            <a:r>
              <a:rPr lang="en-US" dirty="0">
                <a:cs typeface="Times New Roman" pitchFamily="18" charset="0"/>
              </a:rPr>
              <a:t>                              Population</a:t>
            </a:r>
          </a:p>
          <a:p>
            <a:pPr marL="914400" lvl="2" indent="0">
              <a:buFont typeface="Wingdings 3" panose="05040102010807070707" pitchFamily="82" charset="2"/>
              <a:buNone/>
              <a:defRPr/>
            </a:pPr>
            <a:r>
              <a:rPr lang="en-US" dirty="0">
                <a:cs typeface="Times New Roman" pitchFamily="18" charset="0"/>
              </a:rPr>
              <a:t>with color blindness    without color blindness</a:t>
            </a:r>
          </a:p>
          <a:p>
            <a:pPr lvl="2">
              <a:buFont typeface="Wingdings 3" panose="05040102010807070707" pitchFamily="82" charset="2"/>
              <a:buChar char=""/>
              <a:defRPr/>
            </a:pPr>
            <a:endParaRPr lang="en-US" dirty="0">
              <a:cs typeface="Times New Roman" pitchFamily="18" charset="0"/>
            </a:endParaRPr>
          </a:p>
          <a:p>
            <a:pPr lvl="2">
              <a:buFont typeface="Wingdings 3" panose="05040102010807070707" pitchFamily="82" charset="2"/>
              <a:buChar char=""/>
              <a:defRPr/>
            </a:pPr>
            <a:r>
              <a:rPr lang="en-IN" dirty="0">
                <a:cs typeface="Times New Roman" pitchFamily="18" charset="0"/>
              </a:rPr>
              <a:t> </a:t>
            </a:r>
            <a:r>
              <a:rPr lang="en-IN" sz="1800" b="1" dirty="0">
                <a:solidFill>
                  <a:srgbClr val="FFFF00"/>
                </a:solidFill>
                <a:cs typeface="Times New Roman" pitchFamily="18" charset="0"/>
              </a:rPr>
              <a:t>Manifold Classification:- </a:t>
            </a:r>
            <a:r>
              <a:rPr lang="en-IN" dirty="0">
                <a:cs typeface="Times New Roman" pitchFamily="18" charset="0"/>
              </a:rPr>
              <a:t>The classification, where two or more attributes are considered and several classes are formed, is called manifold classification. First of all universe/population is divided onto two classes on the basis of one attribute, after that each class is further divided into two sub-classes on the basis of second attribute. If third attribute is also to be considered, each sub-class is further classified into two sub-classes.</a:t>
            </a:r>
            <a:endParaRPr lang="en-IN" dirty="0"/>
          </a:p>
          <a:p>
            <a:pPr>
              <a:buFont typeface="Wingdings 3" panose="05040102010807070707" pitchFamily="82" charset="2"/>
              <a:buChar char=""/>
              <a:defRPr/>
            </a:pPr>
            <a:endParaRPr lang="en-IN" dirty="0"/>
          </a:p>
        </p:txBody>
      </p:sp>
      <p:cxnSp>
        <p:nvCxnSpPr>
          <p:cNvPr id="4" name="Straight Arrow Connector 3">
            <a:extLst>
              <a:ext uri="{FF2B5EF4-FFF2-40B4-BE49-F238E27FC236}">
                <a16:creationId xmlns:a16="http://schemas.microsoft.com/office/drawing/2014/main" id="{E3B1C963-EAA3-4D24-885B-A0EEE9E2F344}"/>
              </a:ext>
            </a:extLst>
          </p:cNvPr>
          <p:cNvCxnSpPr/>
          <p:nvPr/>
        </p:nvCxnSpPr>
        <p:spPr>
          <a:xfrm flipH="1">
            <a:off x="3001963" y="3043238"/>
            <a:ext cx="546100" cy="15081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1B58359-FA56-4AAF-BEA6-6DBA4413658A}"/>
              </a:ext>
            </a:extLst>
          </p:cNvPr>
          <p:cNvCxnSpPr>
            <a:cxnSpLocks/>
          </p:cNvCxnSpPr>
          <p:nvPr/>
        </p:nvCxnSpPr>
        <p:spPr>
          <a:xfrm>
            <a:off x="3944938" y="3043238"/>
            <a:ext cx="422275" cy="15081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4342" name="Picture 6">
            <a:extLst>
              <a:ext uri="{FF2B5EF4-FFF2-40B4-BE49-F238E27FC236}">
                <a16:creationId xmlns:a16="http://schemas.microsoft.com/office/drawing/2014/main" id="{793CE993-9889-4ED2-A6C3-D0A2B0278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640"/>
          <a:stretch>
            <a:fillRect/>
          </a:stretch>
        </p:blipFill>
        <p:spPr bwMode="auto">
          <a:xfrm>
            <a:off x="3679825" y="4872038"/>
            <a:ext cx="5449888"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16" descr="Classification of data">
            <a:extLst>
              <a:ext uri="{FF2B5EF4-FFF2-40B4-BE49-F238E27FC236}">
                <a16:creationId xmlns:a16="http://schemas.microsoft.com/office/drawing/2014/main" id="{0AE8F174-BB62-41FB-AC73-E7EE414620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950" y="849313"/>
            <a:ext cx="10485438" cy="582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nodeType="clickEffect">
                                  <p:stCondLst>
                                    <p:cond delay="0"/>
                                  </p:stCondLst>
                                  <p:childTnLst>
                                    <p:animEffect transition="out" filter="fade">
                                      <p:cBhvr>
                                        <p:cTn id="10" dur="500"/>
                                        <p:tgtEl>
                                          <p:spTgt spid="13328"/>
                                        </p:tgtEl>
                                      </p:cBhvr>
                                    </p:animEffect>
                                    <p:set>
                                      <p:cBhvr>
                                        <p:cTn id="11" dur="1" fill="hold">
                                          <p:stCondLst>
                                            <p:cond delay="499"/>
                                          </p:stCondLst>
                                        </p:cTn>
                                        <p:tgtEl>
                                          <p:spTgt spid="133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Content Placeholder 2">
            <a:extLst>
              <a:ext uri="{FF2B5EF4-FFF2-40B4-BE49-F238E27FC236}">
                <a16:creationId xmlns:a16="http://schemas.microsoft.com/office/drawing/2014/main" id="{E9CBF949-4BAA-41AA-9F27-D4FFCBF0549D}"/>
              </a:ext>
            </a:extLst>
          </p:cNvPr>
          <p:cNvSpPr>
            <a:spLocks noGrp="1" noChangeArrowheads="1"/>
          </p:cNvSpPr>
          <p:nvPr>
            <p:ph idx="1"/>
          </p:nvPr>
        </p:nvSpPr>
        <p:spPr>
          <a:xfrm>
            <a:off x="752475" y="733425"/>
            <a:ext cx="10687050" cy="5060950"/>
          </a:xfrm>
        </p:spPr>
        <p:txBody>
          <a:bodyPr/>
          <a:lstStyle/>
          <a:p>
            <a:pPr lvl="1">
              <a:buFont typeface="Wingdings 3" panose="05040102010807070707" pitchFamily="82" charset="2"/>
              <a:buChar char=""/>
              <a:defRPr/>
            </a:pPr>
            <a:r>
              <a:rPr lang="en-IN" dirty="0"/>
              <a:t>Classification according to variables or </a:t>
            </a:r>
            <a:r>
              <a:rPr lang="en-IN" b="1" dirty="0">
                <a:solidFill>
                  <a:srgbClr val="FFFF00"/>
                </a:solidFill>
              </a:rPr>
              <a:t>Quantitative</a:t>
            </a:r>
            <a:r>
              <a:rPr lang="en-IN" dirty="0"/>
              <a:t> classification</a:t>
            </a:r>
          </a:p>
          <a:p>
            <a:pPr lvl="1">
              <a:buFont typeface="Wingdings 3" panose="05040102010807070707" pitchFamily="82" charset="2"/>
              <a:buChar char=""/>
              <a:defRPr/>
            </a:pPr>
            <a:r>
              <a:rPr lang="en-US" b="1" dirty="0">
                <a:solidFill>
                  <a:srgbClr val="FFFF00"/>
                </a:solidFill>
              </a:rPr>
              <a:t>Geographical classification</a:t>
            </a:r>
          </a:p>
          <a:p>
            <a:pPr lvl="2" algn="just">
              <a:buFont typeface="Wingdings 3" panose="05040102010807070707" pitchFamily="82" charset="2"/>
              <a:buChar char=""/>
              <a:defRPr/>
            </a:pPr>
            <a:r>
              <a:rPr lang="en-US" dirty="0"/>
              <a:t>When data are classified on the basis of location or areas, it is called geographical classification.</a:t>
            </a:r>
          </a:p>
          <a:p>
            <a:pPr lvl="2" algn="just">
              <a:buFont typeface="Wingdings 3" panose="05040102010807070707" pitchFamily="82" charset="2"/>
              <a:buChar char=""/>
              <a:defRPr/>
            </a:pPr>
            <a:r>
              <a:rPr lang="en-IN" altLang="en-US" dirty="0"/>
              <a:t>This type of classification is based on geographical or locational differences between various items in the data like states, cities, regions, zones etc. For </a:t>
            </a:r>
            <a:r>
              <a:rPr lang="en-IN" altLang="en-US" dirty="0" err="1"/>
              <a:t>eg.</a:t>
            </a:r>
            <a:r>
              <a:rPr lang="en-IN" altLang="en-US" dirty="0"/>
              <a:t> The yield of agricultural output per hectare for different countries in some given period may be presented as follows:</a:t>
            </a:r>
          </a:p>
          <a:p>
            <a:pPr marL="857250" lvl="2" indent="0" algn="just" eaLnBrk="1" fontAlgn="auto" hangingPunct="1">
              <a:spcAft>
                <a:spcPts val="0"/>
              </a:spcAft>
              <a:buClr>
                <a:schemeClr val="bg2">
                  <a:lumMod val="40000"/>
                  <a:lumOff val="60000"/>
                </a:schemeClr>
              </a:buClr>
              <a:buFont typeface="Wingdings 3" panose="05040102010807070707" pitchFamily="82" charset="2"/>
              <a:buNone/>
              <a:defRPr/>
            </a:pPr>
            <a:endParaRPr lang="en-US" dirty="0"/>
          </a:p>
          <a:p>
            <a:pPr marL="857250" lvl="2" indent="0" algn="just" eaLnBrk="1" fontAlgn="auto" hangingPunct="1">
              <a:spcAft>
                <a:spcPts val="0"/>
              </a:spcAft>
              <a:buClr>
                <a:schemeClr val="bg2">
                  <a:lumMod val="40000"/>
                  <a:lumOff val="60000"/>
                </a:schemeClr>
              </a:buClr>
              <a:buFont typeface="Wingdings 3" panose="05040102010807070707" pitchFamily="82" charset="2"/>
              <a:buNone/>
              <a:defRPr/>
            </a:pPr>
            <a:endParaRPr lang="en-US" dirty="0"/>
          </a:p>
          <a:p>
            <a:pPr marL="857250" lvl="2" indent="0" algn="just" eaLnBrk="1" fontAlgn="auto" hangingPunct="1">
              <a:spcAft>
                <a:spcPts val="0"/>
              </a:spcAft>
              <a:buClr>
                <a:schemeClr val="bg2">
                  <a:lumMod val="40000"/>
                  <a:lumOff val="60000"/>
                </a:schemeClr>
              </a:buClr>
              <a:buFont typeface="Wingdings 3" panose="05040102010807070707" pitchFamily="82" charset="2"/>
              <a:buNone/>
              <a:defRPr/>
            </a:pPr>
            <a:endParaRPr lang="en-US" dirty="0"/>
          </a:p>
          <a:p>
            <a:pPr marL="857250" lvl="2" indent="0" algn="just" eaLnBrk="1" fontAlgn="auto" hangingPunct="1">
              <a:spcAft>
                <a:spcPts val="0"/>
              </a:spcAft>
              <a:buClr>
                <a:schemeClr val="bg2">
                  <a:lumMod val="40000"/>
                  <a:lumOff val="60000"/>
                </a:schemeClr>
              </a:buClr>
              <a:buFont typeface="Wingdings 3" panose="05040102010807070707" pitchFamily="82" charset="2"/>
              <a:buNone/>
              <a:defRPr/>
            </a:pPr>
            <a:endParaRPr lang="en-US" dirty="0"/>
          </a:p>
          <a:p>
            <a:pPr marL="857250" lvl="2" indent="0" algn="just" eaLnBrk="1" fontAlgn="auto" hangingPunct="1">
              <a:spcAft>
                <a:spcPts val="0"/>
              </a:spcAft>
              <a:buClr>
                <a:schemeClr val="bg2">
                  <a:lumMod val="40000"/>
                  <a:lumOff val="60000"/>
                </a:schemeClr>
              </a:buClr>
              <a:buFont typeface="Wingdings 3" panose="05040102010807070707" pitchFamily="82" charset="2"/>
              <a:buNone/>
              <a:defRPr/>
            </a:pPr>
            <a:endParaRPr lang="en-US" dirty="0"/>
          </a:p>
          <a:p>
            <a:pPr>
              <a:buFont typeface="Wingdings 3" panose="05040102010807070707" pitchFamily="82" charset="2"/>
              <a:buChar char=""/>
              <a:defRPr/>
            </a:pPr>
            <a:endParaRPr lang="en-IN" altLang="en-US" dirty="0"/>
          </a:p>
        </p:txBody>
      </p:sp>
      <p:graphicFrame>
        <p:nvGraphicFramePr>
          <p:cNvPr id="4" name="Table 3">
            <a:extLst>
              <a:ext uri="{FF2B5EF4-FFF2-40B4-BE49-F238E27FC236}">
                <a16:creationId xmlns:a16="http://schemas.microsoft.com/office/drawing/2014/main" id="{E707443A-2F25-43C0-8761-8A2F2421B37D}"/>
              </a:ext>
            </a:extLst>
          </p:cNvPr>
          <p:cNvGraphicFramePr>
            <a:graphicFrameLocks noGrp="1"/>
          </p:cNvGraphicFramePr>
          <p:nvPr/>
        </p:nvGraphicFramePr>
        <p:xfrm>
          <a:off x="2159000" y="4302125"/>
          <a:ext cx="9526590" cy="852576"/>
        </p:xfrm>
        <a:graphic>
          <a:graphicData uri="http://schemas.openxmlformats.org/drawingml/2006/table">
            <a:tbl>
              <a:tblPr firstRow="1" bandRow="1">
                <a:tableStyleId>{5C22544A-7EE6-4342-B048-85BDC9FD1C3A}</a:tableStyleId>
              </a:tblPr>
              <a:tblGrid>
                <a:gridCol w="2084810">
                  <a:extLst>
                    <a:ext uri="{9D8B030D-6E8A-4147-A177-3AD203B41FA5}">
                      <a16:colId xmlns:a16="http://schemas.microsoft.com/office/drawing/2014/main" val="20000"/>
                    </a:ext>
                  </a:extLst>
                </a:gridCol>
                <a:gridCol w="1488356">
                  <a:extLst>
                    <a:ext uri="{9D8B030D-6E8A-4147-A177-3AD203B41FA5}">
                      <a16:colId xmlns:a16="http://schemas.microsoft.com/office/drawing/2014/main" val="20001"/>
                    </a:ext>
                  </a:extLst>
                </a:gridCol>
                <a:gridCol w="1488356">
                  <a:extLst>
                    <a:ext uri="{9D8B030D-6E8A-4147-A177-3AD203B41FA5}">
                      <a16:colId xmlns:a16="http://schemas.microsoft.com/office/drawing/2014/main" val="20002"/>
                    </a:ext>
                  </a:extLst>
                </a:gridCol>
                <a:gridCol w="1488356">
                  <a:extLst>
                    <a:ext uri="{9D8B030D-6E8A-4147-A177-3AD203B41FA5}">
                      <a16:colId xmlns:a16="http://schemas.microsoft.com/office/drawing/2014/main" val="20003"/>
                    </a:ext>
                  </a:extLst>
                </a:gridCol>
                <a:gridCol w="1488356">
                  <a:extLst>
                    <a:ext uri="{9D8B030D-6E8A-4147-A177-3AD203B41FA5}">
                      <a16:colId xmlns:a16="http://schemas.microsoft.com/office/drawing/2014/main" val="20004"/>
                    </a:ext>
                  </a:extLst>
                </a:gridCol>
                <a:gridCol w="1488356">
                  <a:extLst>
                    <a:ext uri="{9D8B030D-6E8A-4147-A177-3AD203B41FA5}">
                      <a16:colId xmlns:a16="http://schemas.microsoft.com/office/drawing/2014/main" val="20005"/>
                    </a:ext>
                  </a:extLst>
                </a:gridCol>
              </a:tblGrid>
              <a:tr h="395768">
                <a:tc>
                  <a:txBody>
                    <a:bodyPr/>
                    <a:lstStyle/>
                    <a:p>
                      <a:r>
                        <a:rPr lang="en-US" sz="2000" dirty="0"/>
                        <a:t>Country</a:t>
                      </a:r>
                      <a:endParaRPr lang="en-IN" sz="2000" dirty="0"/>
                    </a:p>
                  </a:txBody>
                  <a:tcPr marL="91445" marR="91445" marT="45504" marB="45504"/>
                </a:tc>
                <a:tc>
                  <a:txBody>
                    <a:bodyPr/>
                    <a:lstStyle/>
                    <a:p>
                      <a:r>
                        <a:rPr lang="en-US" sz="2000" dirty="0"/>
                        <a:t>India</a:t>
                      </a:r>
                      <a:endParaRPr lang="en-IN" sz="2000" dirty="0"/>
                    </a:p>
                  </a:txBody>
                  <a:tcPr marL="91445" marR="91445" marT="45504" marB="45504"/>
                </a:tc>
                <a:tc>
                  <a:txBody>
                    <a:bodyPr/>
                    <a:lstStyle/>
                    <a:p>
                      <a:r>
                        <a:rPr lang="en-US" sz="2000" dirty="0"/>
                        <a:t>USA</a:t>
                      </a:r>
                      <a:endParaRPr lang="en-IN" sz="2000" dirty="0"/>
                    </a:p>
                  </a:txBody>
                  <a:tcPr marL="91445" marR="91445" marT="45504" marB="45504"/>
                </a:tc>
                <a:tc>
                  <a:txBody>
                    <a:bodyPr/>
                    <a:lstStyle/>
                    <a:p>
                      <a:r>
                        <a:rPr lang="en-US" sz="2000" dirty="0"/>
                        <a:t>Pakistan</a:t>
                      </a:r>
                      <a:endParaRPr lang="en-IN" sz="2000" dirty="0"/>
                    </a:p>
                  </a:txBody>
                  <a:tcPr marL="91445" marR="91445" marT="45504" marB="45504"/>
                </a:tc>
                <a:tc>
                  <a:txBody>
                    <a:bodyPr/>
                    <a:lstStyle/>
                    <a:p>
                      <a:r>
                        <a:rPr lang="en-US" sz="2000" dirty="0"/>
                        <a:t>Japan</a:t>
                      </a:r>
                      <a:endParaRPr lang="en-IN" sz="2000" dirty="0"/>
                    </a:p>
                  </a:txBody>
                  <a:tcPr marL="91445" marR="91445" marT="45504" marB="45504"/>
                </a:tc>
                <a:tc>
                  <a:txBody>
                    <a:bodyPr/>
                    <a:lstStyle/>
                    <a:p>
                      <a:r>
                        <a:rPr lang="en-US" sz="2000" dirty="0"/>
                        <a:t>china</a:t>
                      </a:r>
                      <a:endParaRPr lang="en-IN" sz="2000" dirty="0"/>
                    </a:p>
                  </a:txBody>
                  <a:tcPr marL="91445" marR="91445" marT="45504" marB="45504"/>
                </a:tc>
                <a:extLst>
                  <a:ext uri="{0D108BD9-81ED-4DB2-BD59-A6C34878D82A}">
                    <a16:rowId xmlns:a16="http://schemas.microsoft.com/office/drawing/2014/main" val="10000"/>
                  </a:ext>
                </a:extLst>
              </a:tr>
              <a:tr h="456720">
                <a:tc>
                  <a:txBody>
                    <a:bodyPr/>
                    <a:lstStyle/>
                    <a:p>
                      <a:r>
                        <a:rPr lang="en-US" sz="2400" dirty="0">
                          <a:solidFill>
                            <a:srgbClr val="FF0000"/>
                          </a:solidFill>
                        </a:rPr>
                        <a:t>Avg. Output</a:t>
                      </a:r>
                      <a:endParaRPr lang="en-IN" sz="2400" dirty="0">
                        <a:solidFill>
                          <a:srgbClr val="FF0000"/>
                        </a:solidFill>
                      </a:endParaRPr>
                    </a:p>
                  </a:txBody>
                  <a:tcPr marL="91445" marR="91445" marT="45504" marB="45504"/>
                </a:tc>
                <a:tc>
                  <a:txBody>
                    <a:bodyPr/>
                    <a:lstStyle/>
                    <a:p>
                      <a:r>
                        <a:rPr lang="en-US" sz="2400" dirty="0">
                          <a:solidFill>
                            <a:srgbClr val="FF0000"/>
                          </a:solidFill>
                        </a:rPr>
                        <a:t>125</a:t>
                      </a:r>
                      <a:endParaRPr lang="en-IN" sz="2400" dirty="0">
                        <a:solidFill>
                          <a:srgbClr val="FF0000"/>
                        </a:solidFill>
                      </a:endParaRPr>
                    </a:p>
                  </a:txBody>
                  <a:tcPr marL="91445" marR="91445" marT="45504" marB="45504"/>
                </a:tc>
                <a:tc>
                  <a:txBody>
                    <a:bodyPr/>
                    <a:lstStyle/>
                    <a:p>
                      <a:r>
                        <a:rPr lang="en-US" sz="2400" dirty="0">
                          <a:solidFill>
                            <a:srgbClr val="FF0000"/>
                          </a:solidFill>
                        </a:rPr>
                        <a:t>585</a:t>
                      </a:r>
                      <a:endParaRPr lang="en-IN" sz="2400" dirty="0">
                        <a:solidFill>
                          <a:srgbClr val="FF0000"/>
                        </a:solidFill>
                      </a:endParaRPr>
                    </a:p>
                  </a:txBody>
                  <a:tcPr marL="91445" marR="91445" marT="45504" marB="45504"/>
                </a:tc>
                <a:tc>
                  <a:txBody>
                    <a:bodyPr/>
                    <a:lstStyle/>
                    <a:p>
                      <a:r>
                        <a:rPr lang="en-US" sz="2400" dirty="0">
                          <a:solidFill>
                            <a:srgbClr val="FF0000"/>
                          </a:solidFill>
                        </a:rPr>
                        <a:t>140</a:t>
                      </a:r>
                      <a:endParaRPr lang="en-IN" sz="2400" dirty="0">
                        <a:solidFill>
                          <a:srgbClr val="FF0000"/>
                        </a:solidFill>
                      </a:endParaRPr>
                    </a:p>
                  </a:txBody>
                  <a:tcPr marL="91445" marR="91445" marT="45504" marB="45504"/>
                </a:tc>
                <a:tc>
                  <a:txBody>
                    <a:bodyPr/>
                    <a:lstStyle/>
                    <a:p>
                      <a:r>
                        <a:rPr lang="en-US" sz="2400" dirty="0">
                          <a:solidFill>
                            <a:srgbClr val="FF0000"/>
                          </a:solidFill>
                        </a:rPr>
                        <a:t>410</a:t>
                      </a:r>
                      <a:endParaRPr lang="en-IN" sz="2400" dirty="0">
                        <a:solidFill>
                          <a:srgbClr val="FF0000"/>
                        </a:solidFill>
                      </a:endParaRPr>
                    </a:p>
                  </a:txBody>
                  <a:tcPr marL="91445" marR="91445" marT="45504" marB="45504"/>
                </a:tc>
                <a:tc>
                  <a:txBody>
                    <a:bodyPr/>
                    <a:lstStyle/>
                    <a:p>
                      <a:r>
                        <a:rPr lang="en-US" sz="2400" dirty="0">
                          <a:solidFill>
                            <a:srgbClr val="FF0000"/>
                          </a:solidFill>
                        </a:rPr>
                        <a:t>330</a:t>
                      </a:r>
                      <a:endParaRPr lang="en-IN" sz="2400" dirty="0">
                        <a:solidFill>
                          <a:srgbClr val="FF0000"/>
                        </a:solidFill>
                      </a:endParaRPr>
                    </a:p>
                  </a:txBody>
                  <a:tcPr marL="91445" marR="91445" marT="45504" marB="45504"/>
                </a:tc>
                <a:extLst>
                  <a:ext uri="{0D108BD9-81ED-4DB2-BD59-A6C34878D82A}">
                    <a16:rowId xmlns:a16="http://schemas.microsoft.com/office/drawing/2014/main" val="10001"/>
                  </a:ext>
                </a:extLst>
              </a:tr>
            </a:tbl>
          </a:graphicData>
        </a:graphic>
      </p:graphicFrame>
      <p:sp>
        <p:nvSpPr>
          <p:cNvPr id="5" name="Rectangle 4">
            <a:extLst>
              <a:ext uri="{FF2B5EF4-FFF2-40B4-BE49-F238E27FC236}">
                <a16:creationId xmlns:a16="http://schemas.microsoft.com/office/drawing/2014/main" id="{82230B6A-D8CE-4E55-A23D-0998CED3EEDA}"/>
              </a:ext>
            </a:extLst>
          </p:cNvPr>
          <p:cNvSpPr/>
          <p:nvPr/>
        </p:nvSpPr>
        <p:spPr>
          <a:xfrm>
            <a:off x="2158970" y="3594374"/>
            <a:ext cx="9526110" cy="714380"/>
          </a:xfrm>
          <a:prstGeom prst="rect">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2400" dirty="0">
                <a:solidFill>
                  <a:srgbClr val="00B050"/>
                </a:solidFill>
              </a:rPr>
              <a:t>Agricultural Output of different countries (in Kg. per hectare)</a:t>
            </a:r>
            <a:endParaRPr lang="en-IN" sz="2400" dirty="0">
              <a:solidFill>
                <a:srgbClr val="00B050"/>
              </a:solidFill>
            </a:endParaRPr>
          </a:p>
        </p:txBody>
      </p:sp>
      <p:sp>
        <p:nvSpPr>
          <p:cNvPr id="15389" name="Title 1">
            <a:extLst>
              <a:ext uri="{FF2B5EF4-FFF2-40B4-BE49-F238E27FC236}">
                <a16:creationId xmlns:a16="http://schemas.microsoft.com/office/drawing/2014/main" id="{CAD4E006-E62D-4D07-8256-5186A72B59EC}"/>
              </a:ext>
            </a:extLst>
          </p:cNvPr>
          <p:cNvSpPr txBox="1">
            <a:spLocks noChangeArrowheads="1"/>
          </p:cNvSpPr>
          <p:nvPr/>
        </p:nvSpPr>
        <p:spPr bwMode="auto">
          <a:xfrm>
            <a:off x="646113" y="9525"/>
            <a:ext cx="94043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spcBef>
                <a:spcPct val="0"/>
              </a:spcBef>
              <a:buClrTx/>
              <a:buSzTx/>
              <a:buFontTx/>
              <a:buNone/>
            </a:pPr>
            <a:r>
              <a:rPr lang="en-US" altLang="en-US" sz="4200" b="1">
                <a:solidFill>
                  <a:schemeClr val="tx2"/>
                </a:solidFill>
              </a:rPr>
              <a:t>Modes of Classification </a:t>
            </a:r>
            <a:endParaRPr lang="en-IN" altLang="en-US" sz="4200">
              <a:solidFill>
                <a:schemeClr val="tx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A96996B1-1030-4B65-8FD0-8BB94A87F2CB}"/>
              </a:ext>
            </a:extLst>
          </p:cNvPr>
          <p:cNvSpPr>
            <a:spLocks noGrp="1" noChangeArrowheads="1"/>
          </p:cNvSpPr>
          <p:nvPr>
            <p:ph idx="1"/>
          </p:nvPr>
        </p:nvSpPr>
        <p:spPr>
          <a:xfrm>
            <a:off x="1103313" y="1198563"/>
            <a:ext cx="10279062" cy="5049837"/>
          </a:xfrm>
        </p:spPr>
        <p:txBody>
          <a:bodyPr/>
          <a:lstStyle/>
          <a:p>
            <a:r>
              <a:rPr lang="en-IN" altLang="en-US">
                <a:solidFill>
                  <a:srgbClr val="FFFF00"/>
                </a:solidFill>
              </a:rPr>
              <a:t>chronological  classification</a:t>
            </a:r>
            <a:r>
              <a:rPr lang="en-IN" altLang="en-US"/>
              <a:t>.</a:t>
            </a:r>
          </a:p>
          <a:p>
            <a:pPr lvl="1"/>
            <a:r>
              <a:rPr lang="en-IN" altLang="en-US"/>
              <a:t>When data are classified with respect to different periods of time ( hour, day, week, month, year, etc.) it is known as chronological or temporal classification. For example, the population of India for different decades may be presented as folows:</a:t>
            </a:r>
          </a:p>
        </p:txBody>
      </p:sp>
      <p:graphicFrame>
        <p:nvGraphicFramePr>
          <p:cNvPr id="5" name="Table 4">
            <a:extLst>
              <a:ext uri="{FF2B5EF4-FFF2-40B4-BE49-F238E27FC236}">
                <a16:creationId xmlns:a16="http://schemas.microsoft.com/office/drawing/2014/main" id="{D81E7725-FAD8-4FEF-891C-5BD3DE0ECA14}"/>
              </a:ext>
            </a:extLst>
          </p:cNvPr>
          <p:cNvGraphicFramePr>
            <a:graphicFrameLocks noGrp="1"/>
          </p:cNvGraphicFramePr>
          <p:nvPr/>
        </p:nvGraphicFramePr>
        <p:xfrm>
          <a:off x="1531938" y="4302125"/>
          <a:ext cx="9144002" cy="854075"/>
        </p:xfrm>
        <a:graphic>
          <a:graphicData uri="http://schemas.openxmlformats.org/drawingml/2006/table">
            <a:tbl>
              <a:tblPr firstRow="1" bandRow="1">
                <a:tableStyleId>{5C22544A-7EE6-4342-B048-85BDC9FD1C3A}</a:tableStyleId>
              </a:tblPr>
              <a:tblGrid>
                <a:gridCol w="1785918">
                  <a:extLst>
                    <a:ext uri="{9D8B030D-6E8A-4147-A177-3AD203B41FA5}">
                      <a16:colId xmlns:a16="http://schemas.microsoft.com/office/drawing/2014/main" val="20000"/>
                    </a:ext>
                  </a:extLst>
                </a:gridCol>
                <a:gridCol w="1428760">
                  <a:extLst>
                    <a:ext uri="{9D8B030D-6E8A-4147-A177-3AD203B41FA5}">
                      <a16:colId xmlns:a16="http://schemas.microsoft.com/office/drawing/2014/main" val="20001"/>
                    </a:ext>
                  </a:extLst>
                </a:gridCol>
                <a:gridCol w="1143008">
                  <a:extLst>
                    <a:ext uri="{9D8B030D-6E8A-4147-A177-3AD203B41FA5}">
                      <a16:colId xmlns:a16="http://schemas.microsoft.com/office/drawing/2014/main" val="20002"/>
                    </a:ext>
                  </a:extLst>
                </a:gridCol>
                <a:gridCol w="1071570">
                  <a:extLst>
                    <a:ext uri="{9D8B030D-6E8A-4147-A177-3AD203B41FA5}">
                      <a16:colId xmlns:a16="http://schemas.microsoft.com/office/drawing/2014/main" val="20003"/>
                    </a:ext>
                  </a:extLst>
                </a:gridCol>
                <a:gridCol w="1357322">
                  <a:extLst>
                    <a:ext uri="{9D8B030D-6E8A-4147-A177-3AD203B41FA5}">
                      <a16:colId xmlns:a16="http://schemas.microsoft.com/office/drawing/2014/main" val="20004"/>
                    </a:ext>
                  </a:extLst>
                </a:gridCol>
                <a:gridCol w="1051138">
                  <a:extLst>
                    <a:ext uri="{9D8B030D-6E8A-4147-A177-3AD203B41FA5}">
                      <a16:colId xmlns:a16="http://schemas.microsoft.com/office/drawing/2014/main" val="20005"/>
                    </a:ext>
                  </a:extLst>
                </a:gridCol>
                <a:gridCol w="1306286">
                  <a:extLst>
                    <a:ext uri="{9D8B030D-6E8A-4147-A177-3AD203B41FA5}">
                      <a16:colId xmlns:a16="http://schemas.microsoft.com/office/drawing/2014/main" val="20006"/>
                    </a:ext>
                  </a:extLst>
                </a:gridCol>
              </a:tblGrid>
              <a:tr h="396535">
                <a:tc>
                  <a:txBody>
                    <a:bodyPr/>
                    <a:lstStyle/>
                    <a:p>
                      <a:r>
                        <a:rPr lang="en-US" sz="2000" dirty="0"/>
                        <a:t>Year</a:t>
                      </a:r>
                      <a:endParaRPr lang="en-IN" sz="2000" dirty="0"/>
                    </a:p>
                  </a:txBody>
                  <a:tcPr marT="45754" marB="45754"/>
                </a:tc>
                <a:tc>
                  <a:txBody>
                    <a:bodyPr/>
                    <a:lstStyle/>
                    <a:p>
                      <a:r>
                        <a:rPr lang="en-US" sz="2000" dirty="0"/>
                        <a:t>1951</a:t>
                      </a:r>
                      <a:endParaRPr lang="en-IN" sz="2000" dirty="0"/>
                    </a:p>
                  </a:txBody>
                  <a:tcPr marT="45754" marB="45754"/>
                </a:tc>
                <a:tc>
                  <a:txBody>
                    <a:bodyPr/>
                    <a:lstStyle/>
                    <a:p>
                      <a:r>
                        <a:rPr lang="en-US" sz="2000" dirty="0"/>
                        <a:t>1961</a:t>
                      </a:r>
                      <a:endParaRPr lang="en-IN" sz="2000" dirty="0"/>
                    </a:p>
                  </a:txBody>
                  <a:tcPr marT="45754" marB="45754"/>
                </a:tc>
                <a:tc>
                  <a:txBody>
                    <a:bodyPr/>
                    <a:lstStyle/>
                    <a:p>
                      <a:r>
                        <a:rPr lang="en-US" sz="2000" dirty="0"/>
                        <a:t>1971</a:t>
                      </a:r>
                      <a:endParaRPr lang="en-IN" sz="2000" dirty="0"/>
                    </a:p>
                  </a:txBody>
                  <a:tcPr marT="45754" marB="45754"/>
                </a:tc>
                <a:tc>
                  <a:txBody>
                    <a:bodyPr/>
                    <a:lstStyle/>
                    <a:p>
                      <a:r>
                        <a:rPr lang="en-US" sz="2000" dirty="0"/>
                        <a:t>1981</a:t>
                      </a:r>
                      <a:endParaRPr lang="en-IN" sz="2000" dirty="0"/>
                    </a:p>
                  </a:txBody>
                  <a:tcPr marT="45754" marB="45754"/>
                </a:tc>
                <a:tc>
                  <a:txBody>
                    <a:bodyPr/>
                    <a:lstStyle/>
                    <a:p>
                      <a:r>
                        <a:rPr lang="en-US" sz="2000" dirty="0"/>
                        <a:t>1991</a:t>
                      </a:r>
                      <a:endParaRPr lang="en-IN" sz="2000" dirty="0"/>
                    </a:p>
                  </a:txBody>
                  <a:tcPr marT="45754" marB="45754"/>
                </a:tc>
                <a:tc>
                  <a:txBody>
                    <a:bodyPr/>
                    <a:lstStyle/>
                    <a:p>
                      <a:r>
                        <a:rPr lang="en-US" sz="2000" dirty="0"/>
                        <a:t>2000</a:t>
                      </a:r>
                      <a:endParaRPr lang="en-IN" sz="2000" dirty="0"/>
                    </a:p>
                  </a:txBody>
                  <a:tcPr marT="45754" marB="45754"/>
                </a:tc>
                <a:extLst>
                  <a:ext uri="{0D108BD9-81ED-4DB2-BD59-A6C34878D82A}">
                    <a16:rowId xmlns:a16="http://schemas.microsoft.com/office/drawing/2014/main" val="10000"/>
                  </a:ext>
                </a:extLst>
              </a:tr>
              <a:tr h="457540">
                <a:tc>
                  <a:txBody>
                    <a:bodyPr/>
                    <a:lstStyle/>
                    <a:p>
                      <a:r>
                        <a:rPr lang="en-US" sz="2400" dirty="0">
                          <a:solidFill>
                            <a:srgbClr val="FF0000"/>
                          </a:solidFill>
                        </a:rPr>
                        <a:t>Population</a:t>
                      </a:r>
                      <a:endParaRPr lang="en-IN" sz="2400" dirty="0">
                        <a:solidFill>
                          <a:srgbClr val="FF0000"/>
                        </a:solidFill>
                      </a:endParaRPr>
                    </a:p>
                  </a:txBody>
                  <a:tcPr marT="45754" marB="45754"/>
                </a:tc>
                <a:tc>
                  <a:txBody>
                    <a:bodyPr/>
                    <a:lstStyle/>
                    <a:p>
                      <a:r>
                        <a:rPr lang="en-US" sz="2400" dirty="0">
                          <a:solidFill>
                            <a:srgbClr val="FF0000"/>
                          </a:solidFill>
                        </a:rPr>
                        <a:t>36.1</a:t>
                      </a:r>
                      <a:endParaRPr lang="en-IN" sz="2400" dirty="0">
                        <a:solidFill>
                          <a:srgbClr val="FF0000"/>
                        </a:solidFill>
                      </a:endParaRPr>
                    </a:p>
                  </a:txBody>
                  <a:tcPr marT="45754" marB="45754"/>
                </a:tc>
                <a:tc>
                  <a:txBody>
                    <a:bodyPr/>
                    <a:lstStyle/>
                    <a:p>
                      <a:r>
                        <a:rPr lang="en-US" sz="2400" dirty="0">
                          <a:solidFill>
                            <a:srgbClr val="FF0000"/>
                          </a:solidFill>
                        </a:rPr>
                        <a:t>43.9</a:t>
                      </a:r>
                      <a:endParaRPr lang="en-IN" sz="2400" dirty="0">
                        <a:solidFill>
                          <a:srgbClr val="FF0000"/>
                        </a:solidFill>
                      </a:endParaRPr>
                    </a:p>
                  </a:txBody>
                  <a:tcPr marT="45754" marB="45754"/>
                </a:tc>
                <a:tc>
                  <a:txBody>
                    <a:bodyPr/>
                    <a:lstStyle/>
                    <a:p>
                      <a:r>
                        <a:rPr lang="en-US" sz="2400" dirty="0">
                          <a:solidFill>
                            <a:srgbClr val="FF0000"/>
                          </a:solidFill>
                        </a:rPr>
                        <a:t>54.7</a:t>
                      </a:r>
                      <a:endParaRPr lang="en-IN" sz="2400" dirty="0">
                        <a:solidFill>
                          <a:srgbClr val="FF0000"/>
                        </a:solidFill>
                      </a:endParaRPr>
                    </a:p>
                  </a:txBody>
                  <a:tcPr marT="45754" marB="45754"/>
                </a:tc>
                <a:tc>
                  <a:txBody>
                    <a:bodyPr/>
                    <a:lstStyle/>
                    <a:p>
                      <a:r>
                        <a:rPr lang="en-US" sz="2400" dirty="0">
                          <a:solidFill>
                            <a:srgbClr val="FF0000"/>
                          </a:solidFill>
                        </a:rPr>
                        <a:t>68.5</a:t>
                      </a:r>
                      <a:endParaRPr lang="en-IN" sz="2400" dirty="0">
                        <a:solidFill>
                          <a:srgbClr val="FF0000"/>
                        </a:solidFill>
                      </a:endParaRPr>
                    </a:p>
                  </a:txBody>
                  <a:tcPr marT="45754" marB="45754"/>
                </a:tc>
                <a:tc>
                  <a:txBody>
                    <a:bodyPr/>
                    <a:lstStyle/>
                    <a:p>
                      <a:r>
                        <a:rPr lang="en-US" sz="2400" dirty="0">
                          <a:solidFill>
                            <a:srgbClr val="FF0000"/>
                          </a:solidFill>
                        </a:rPr>
                        <a:t>84.4</a:t>
                      </a:r>
                      <a:endParaRPr lang="en-IN" sz="2400" dirty="0">
                        <a:solidFill>
                          <a:srgbClr val="FF0000"/>
                        </a:solidFill>
                      </a:endParaRPr>
                    </a:p>
                  </a:txBody>
                  <a:tcPr marT="45754" marB="45754"/>
                </a:tc>
                <a:tc>
                  <a:txBody>
                    <a:bodyPr/>
                    <a:lstStyle/>
                    <a:p>
                      <a:r>
                        <a:rPr lang="en-US" sz="2400" dirty="0">
                          <a:solidFill>
                            <a:srgbClr val="FF0000"/>
                          </a:solidFill>
                        </a:rPr>
                        <a:t>102.7</a:t>
                      </a:r>
                      <a:endParaRPr lang="en-IN" sz="2400" dirty="0">
                        <a:solidFill>
                          <a:srgbClr val="FF0000"/>
                        </a:solidFill>
                      </a:endParaRPr>
                    </a:p>
                  </a:txBody>
                  <a:tcPr marT="45754" marB="45754"/>
                </a:tc>
                <a:extLst>
                  <a:ext uri="{0D108BD9-81ED-4DB2-BD59-A6C34878D82A}">
                    <a16:rowId xmlns:a16="http://schemas.microsoft.com/office/drawing/2014/main" val="10001"/>
                  </a:ext>
                </a:extLst>
              </a:tr>
            </a:tbl>
          </a:graphicData>
        </a:graphic>
      </p:graphicFrame>
      <p:sp>
        <p:nvSpPr>
          <p:cNvPr id="6" name="Rectangle 5">
            <a:extLst>
              <a:ext uri="{FF2B5EF4-FFF2-40B4-BE49-F238E27FC236}">
                <a16:creationId xmlns:a16="http://schemas.microsoft.com/office/drawing/2014/main" id="{0696DBB1-2C95-4B37-99F8-7DFE6C7A4022}"/>
              </a:ext>
            </a:extLst>
          </p:cNvPr>
          <p:cNvSpPr/>
          <p:nvPr/>
        </p:nvSpPr>
        <p:spPr>
          <a:xfrm>
            <a:off x="1531938" y="3587750"/>
            <a:ext cx="9144000" cy="714375"/>
          </a:xfrm>
          <a:prstGeom prst="rect">
            <a:avLst/>
          </a:prstGeom>
        </p:spPr>
        <p:style>
          <a:lnRef idx="3">
            <a:schemeClr val="lt1"/>
          </a:lnRef>
          <a:fillRef idx="1">
            <a:schemeClr val="accent6"/>
          </a:fillRef>
          <a:effectRef idx="1">
            <a:schemeClr val="accent6"/>
          </a:effectRef>
          <a:fontRef idx="minor">
            <a:schemeClr val="lt1"/>
          </a:fontRef>
        </p:style>
        <p:txBody>
          <a:bodyPr anchor="ctr"/>
          <a:lstStyle/>
          <a:p>
            <a:pPr algn="ctr">
              <a:defRPr/>
            </a:pPr>
            <a:r>
              <a:rPr lang="en-US" sz="2400" dirty="0">
                <a:solidFill>
                  <a:srgbClr val="00B050"/>
                </a:solidFill>
              </a:rPr>
              <a:t>Population of India ( in </a:t>
            </a:r>
            <a:r>
              <a:rPr lang="en-US" sz="2400" dirty="0" err="1">
                <a:solidFill>
                  <a:srgbClr val="00B050"/>
                </a:solidFill>
              </a:rPr>
              <a:t>Crores</a:t>
            </a:r>
            <a:r>
              <a:rPr lang="en-US" sz="2400" dirty="0">
                <a:solidFill>
                  <a:srgbClr val="00B050"/>
                </a:solidFill>
              </a:rPr>
              <a:t>)</a:t>
            </a:r>
            <a:endParaRPr lang="en-IN" sz="2400" dirty="0">
              <a:solidFill>
                <a:srgbClr val="00B050"/>
              </a:solidFill>
            </a:endParaRPr>
          </a:p>
        </p:txBody>
      </p:sp>
      <p:sp>
        <p:nvSpPr>
          <p:cNvPr id="16414" name="Title 1">
            <a:extLst>
              <a:ext uri="{FF2B5EF4-FFF2-40B4-BE49-F238E27FC236}">
                <a16:creationId xmlns:a16="http://schemas.microsoft.com/office/drawing/2014/main" id="{F9D1F63A-D088-4ED1-8EBC-1662F66C1BF3}"/>
              </a:ext>
            </a:extLst>
          </p:cNvPr>
          <p:cNvSpPr txBox="1">
            <a:spLocks noChangeArrowheads="1"/>
          </p:cNvSpPr>
          <p:nvPr/>
        </p:nvSpPr>
        <p:spPr bwMode="auto">
          <a:xfrm>
            <a:off x="741363" y="344488"/>
            <a:ext cx="94043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eaLnBrk="1" hangingPunct="1">
              <a:spcBef>
                <a:spcPct val="0"/>
              </a:spcBef>
              <a:buClrTx/>
              <a:buSzTx/>
              <a:buFontTx/>
              <a:buNone/>
            </a:pPr>
            <a:r>
              <a:rPr lang="en-US" altLang="en-US" sz="4200" b="1">
                <a:solidFill>
                  <a:schemeClr val="tx2"/>
                </a:solidFill>
              </a:rPr>
              <a:t>Modes of Classification </a:t>
            </a:r>
            <a:endParaRPr lang="en-IN" altLang="en-US" sz="4200">
              <a:solidFill>
                <a:schemeClr val="tx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EFA0562-8D18-4064-81E7-BF62F50E6AEE}"/>
              </a:ext>
            </a:extLst>
          </p:cNvPr>
          <p:cNvSpPr>
            <a:spLocks noGrp="1" noChangeArrowheads="1"/>
          </p:cNvSpPr>
          <p:nvPr>
            <p:ph type="title"/>
          </p:nvPr>
        </p:nvSpPr>
        <p:spPr>
          <a:xfrm>
            <a:off x="874713" y="87313"/>
            <a:ext cx="9405937" cy="1400175"/>
          </a:xfrm>
        </p:spPr>
        <p:txBody>
          <a:bodyPr/>
          <a:lstStyle/>
          <a:p>
            <a:pPr eaLnBrk="1" hangingPunct="1"/>
            <a:r>
              <a:rPr lang="en-US" altLang="en-US" b="1"/>
              <a:t>Quantitative classification</a:t>
            </a:r>
            <a:endParaRPr lang="en-IN" altLang="en-US"/>
          </a:p>
        </p:txBody>
      </p:sp>
      <p:sp>
        <p:nvSpPr>
          <p:cNvPr id="3" name="Content Placeholder 2">
            <a:extLst>
              <a:ext uri="{FF2B5EF4-FFF2-40B4-BE49-F238E27FC236}">
                <a16:creationId xmlns:a16="http://schemas.microsoft.com/office/drawing/2014/main" id="{CEE71E1F-2889-407C-91D1-40AB5DF66321}"/>
              </a:ext>
            </a:extLst>
          </p:cNvPr>
          <p:cNvSpPr>
            <a:spLocks noGrp="1"/>
          </p:cNvSpPr>
          <p:nvPr>
            <p:ph idx="1"/>
          </p:nvPr>
        </p:nvSpPr>
        <p:spPr>
          <a:xfrm>
            <a:off x="1103313" y="1331913"/>
            <a:ext cx="8947150" cy="4194175"/>
          </a:xfrm>
        </p:spPr>
        <p:txBody>
          <a:bodyPr rtlCol="0">
            <a:normAutofit/>
          </a:bodyPr>
          <a:lstStyle/>
          <a:p>
            <a:pPr algn="just" eaLnBrk="1" fontAlgn="auto" hangingPunct="1">
              <a:spcAft>
                <a:spcPts val="0"/>
              </a:spcAft>
              <a:buClr>
                <a:schemeClr val="bg2">
                  <a:lumMod val="40000"/>
                  <a:lumOff val="60000"/>
                </a:schemeClr>
              </a:buClr>
              <a:buFont typeface="Wingdings 3" charset="2"/>
              <a:buChar char=""/>
              <a:defRPr/>
            </a:pPr>
            <a:r>
              <a:rPr lang="en-US" dirty="0"/>
              <a:t>In this type of classification there are two elements </a:t>
            </a:r>
          </a:p>
          <a:p>
            <a:pPr lvl="1" algn="just" eaLnBrk="1" fontAlgn="auto" hangingPunct="1">
              <a:spcAft>
                <a:spcPts val="0"/>
              </a:spcAft>
              <a:buClr>
                <a:schemeClr val="bg2">
                  <a:lumMod val="40000"/>
                  <a:lumOff val="60000"/>
                </a:schemeClr>
              </a:buClr>
              <a:buFont typeface="Wingdings 3" charset="2"/>
              <a:buChar char=""/>
              <a:defRPr/>
            </a:pPr>
            <a:r>
              <a:rPr lang="en-US" dirty="0">
                <a:solidFill>
                  <a:srgbClr val="FFFF00"/>
                </a:solidFill>
              </a:rPr>
              <a:t>variable </a:t>
            </a:r>
          </a:p>
          <a:p>
            <a:pPr marL="457200" lvl="1" indent="0" algn="just" eaLnBrk="1" fontAlgn="auto" hangingPunct="1">
              <a:spcAft>
                <a:spcPts val="0"/>
              </a:spcAft>
              <a:buClr>
                <a:schemeClr val="bg2">
                  <a:lumMod val="40000"/>
                  <a:lumOff val="60000"/>
                </a:schemeClr>
              </a:buClr>
              <a:buFont typeface="Wingdings 3" charset="2"/>
              <a:buNone/>
              <a:defRPr/>
            </a:pPr>
            <a:r>
              <a:rPr lang="en-US" dirty="0"/>
              <a:t>Variable</a:t>
            </a:r>
            <a:r>
              <a:rPr lang="en-US" b="1" dirty="0"/>
              <a:t> </a:t>
            </a:r>
            <a:r>
              <a:rPr lang="en-US" dirty="0"/>
              <a:t>refers to the characteristic that varies in magnitude or quantity. E.g. weight of the students. A variable may be discrete or continuous.</a:t>
            </a:r>
          </a:p>
          <a:p>
            <a:pPr lvl="1" algn="just" eaLnBrk="1" fontAlgn="auto" hangingPunct="1">
              <a:spcAft>
                <a:spcPts val="0"/>
              </a:spcAft>
              <a:buClr>
                <a:schemeClr val="bg2">
                  <a:lumMod val="40000"/>
                  <a:lumOff val="60000"/>
                </a:schemeClr>
              </a:buClr>
              <a:buFont typeface="Wingdings 3" charset="2"/>
              <a:buChar char=""/>
              <a:defRPr/>
            </a:pPr>
            <a:r>
              <a:rPr lang="en-US" dirty="0">
                <a:solidFill>
                  <a:srgbClr val="FFFF00"/>
                </a:solidFill>
              </a:rPr>
              <a:t>Frequency</a:t>
            </a:r>
          </a:p>
          <a:p>
            <a:pPr marL="457200" lvl="1" indent="0" algn="just" eaLnBrk="1" fontAlgn="auto" hangingPunct="1">
              <a:spcAft>
                <a:spcPts val="0"/>
              </a:spcAft>
              <a:buClr>
                <a:schemeClr val="bg2">
                  <a:lumMod val="40000"/>
                  <a:lumOff val="60000"/>
                </a:schemeClr>
              </a:buClr>
              <a:buFont typeface="Wingdings 3" charset="2"/>
              <a:buNone/>
              <a:defRPr/>
            </a:pPr>
            <a:r>
              <a:rPr lang="en-US" dirty="0"/>
              <a:t>Frequency refers to the number of times each variable gets repeated. For example there are 50 students having weight of 60 </a:t>
            </a:r>
            <a:r>
              <a:rPr lang="en-US" dirty="0" err="1"/>
              <a:t>kgs</a:t>
            </a:r>
            <a:r>
              <a:rPr lang="en-US" dirty="0"/>
              <a:t>. Here 50 students is the frequency.</a:t>
            </a:r>
          </a:p>
          <a:p>
            <a:pPr lvl="1" algn="just" eaLnBrk="1" fontAlgn="auto" hangingPunct="1">
              <a:spcAft>
                <a:spcPts val="0"/>
              </a:spcAft>
              <a:buClr>
                <a:schemeClr val="bg2">
                  <a:lumMod val="40000"/>
                  <a:lumOff val="60000"/>
                </a:schemeClr>
              </a:buClr>
              <a:buFont typeface="Wingdings 3" charset="2"/>
              <a:buChar char=""/>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76AB93B-B13F-4049-A304-BDF8201D699D}"/>
              </a:ext>
            </a:extLst>
          </p:cNvPr>
          <p:cNvSpPr>
            <a:spLocks noGrp="1" noChangeArrowheads="1"/>
          </p:cNvSpPr>
          <p:nvPr>
            <p:ph type="title"/>
          </p:nvPr>
        </p:nvSpPr>
        <p:spPr/>
        <p:txBody>
          <a:bodyPr/>
          <a:lstStyle/>
          <a:p>
            <a:pPr eaLnBrk="1" hangingPunct="1"/>
            <a:r>
              <a:rPr lang="en-US" altLang="en-US" b="1"/>
              <a:t>Frequency distribution</a:t>
            </a:r>
            <a:endParaRPr lang="en-IN" altLang="en-US"/>
          </a:p>
        </p:txBody>
      </p:sp>
      <p:sp>
        <p:nvSpPr>
          <p:cNvPr id="18435" name="Content Placeholder 2">
            <a:extLst>
              <a:ext uri="{FF2B5EF4-FFF2-40B4-BE49-F238E27FC236}">
                <a16:creationId xmlns:a16="http://schemas.microsoft.com/office/drawing/2014/main" id="{0260617A-0E39-4719-B589-C358254FBC2D}"/>
              </a:ext>
            </a:extLst>
          </p:cNvPr>
          <p:cNvSpPr>
            <a:spLocks noGrp="1" noChangeArrowheads="1"/>
          </p:cNvSpPr>
          <p:nvPr>
            <p:ph idx="1"/>
          </p:nvPr>
        </p:nvSpPr>
        <p:spPr>
          <a:xfrm>
            <a:off x="1103313" y="1219200"/>
            <a:ext cx="9513887" cy="1811338"/>
          </a:xfrm>
        </p:spPr>
        <p:txBody>
          <a:bodyPr>
            <a:normAutofit/>
          </a:bodyPr>
          <a:lstStyle/>
          <a:p>
            <a:pPr algn="just" eaLnBrk="1" hangingPunct="1"/>
            <a:r>
              <a:rPr lang="en-IN" altLang="en-US"/>
              <a:t>The number of occurrence of the value is termed as the </a:t>
            </a:r>
            <a:r>
              <a:rPr lang="en-IN" altLang="en-US">
                <a:solidFill>
                  <a:srgbClr val="FFFF00"/>
                </a:solidFill>
              </a:rPr>
              <a:t>“frequency”</a:t>
            </a:r>
            <a:r>
              <a:rPr lang="en-IN" altLang="en-US"/>
              <a:t> of that value.</a:t>
            </a:r>
          </a:p>
          <a:p>
            <a:pPr algn="just" eaLnBrk="1" hangingPunct="1"/>
            <a:r>
              <a:rPr lang="en-US" altLang="en-US"/>
              <a:t>Frequency distribution refers to data classified on the basis of some variable that can be measured such as prices, weight, height, wages etc.</a:t>
            </a:r>
          </a:p>
          <a:p>
            <a:pPr eaLnBrk="1" hangingPunct="1"/>
            <a:endParaRPr lang="en-US" altLang="en-US"/>
          </a:p>
          <a:p>
            <a:pPr eaLnBrk="1" hangingPunct="1"/>
            <a:endParaRPr lang="en-IN" altLang="en-US"/>
          </a:p>
        </p:txBody>
      </p:sp>
      <p:pic>
        <p:nvPicPr>
          <p:cNvPr id="3" name="Picture 2">
            <a:extLst>
              <a:ext uri="{FF2B5EF4-FFF2-40B4-BE49-F238E27FC236}">
                <a16:creationId xmlns:a16="http://schemas.microsoft.com/office/drawing/2014/main" id="{4463AE2A-EE95-4F86-B22C-89DEAE05B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564" t="38135" r="15373" b="17857"/>
          <a:stretch>
            <a:fillRect/>
          </a:stretch>
        </p:blipFill>
        <p:spPr bwMode="auto">
          <a:xfrm>
            <a:off x="3327400" y="2963863"/>
            <a:ext cx="8177213"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E97BF3A-6855-40E5-B65C-817A58F73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564" t="20087" r="14420" b="33524"/>
          <a:stretch>
            <a:fillRect/>
          </a:stretch>
        </p:blipFill>
        <p:spPr bwMode="auto">
          <a:xfrm>
            <a:off x="3327400" y="2932113"/>
            <a:ext cx="8177213"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A2DDF636-E83D-41BC-BDC9-8F0CCE3BEC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342" t="22075" r="12910" b="19986"/>
          <a:stretch>
            <a:fillRect/>
          </a:stretch>
        </p:blipFill>
        <p:spPr bwMode="auto">
          <a:xfrm>
            <a:off x="3205163" y="2870200"/>
            <a:ext cx="8624887"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0B2533-B8E0-4EFE-A2D5-AA56FEBC8DCB}"/>
              </a:ext>
            </a:extLst>
          </p:cNvPr>
          <p:cNvSpPr txBox="1"/>
          <p:nvPr/>
        </p:nvSpPr>
        <p:spPr>
          <a:xfrm>
            <a:off x="668338" y="1173163"/>
            <a:ext cx="10836275" cy="1754187"/>
          </a:xfrm>
          <a:prstGeom prst="rect">
            <a:avLst/>
          </a:prstGeom>
          <a:noFill/>
        </p:spPr>
        <p:txBody>
          <a:bodyPr>
            <a:spAutoFit/>
          </a:bodyPr>
          <a:lstStyle/>
          <a:p>
            <a:pPr>
              <a:defRPr/>
            </a:pPr>
            <a:r>
              <a:rPr lang="en-IN" sz="2800" b="1" dirty="0">
                <a:solidFill>
                  <a:srgbClr val="FFFF00"/>
                </a:solidFill>
                <a:latin typeface="Bookman-Demi"/>
              </a:rPr>
              <a:t>Grouped Frequency Distribution</a:t>
            </a:r>
          </a:p>
          <a:p>
            <a:pPr marL="285750" indent="-285750">
              <a:buFont typeface="Arial" panose="020B0604020202020204" pitchFamily="34" charset="0"/>
              <a:buChar char="•"/>
              <a:defRPr/>
            </a:pPr>
            <a:r>
              <a:rPr lang="en-IN" sz="1600" dirty="0"/>
              <a:t>The tabulation of raw data by dividing the whole range of observations into a number of classes and indicating the corresponding class-frequencies against the class-intervals, is called “grouped frequency distribution”.  </a:t>
            </a:r>
          </a:p>
          <a:p>
            <a:pPr marL="285750" indent="-285750">
              <a:buFont typeface="Arial" panose="020B0604020202020204" pitchFamily="34" charset="0"/>
              <a:buChar char="•"/>
              <a:defRPr/>
            </a:pPr>
            <a:r>
              <a:rPr lang="en-IN" sz="1600" dirty="0"/>
              <a:t>Data can be further condensed by putting them into smaller groups, or, classes called “class-Intervals”. The number of items which fall in a class-interval is called its “class frequency”</a:t>
            </a:r>
          </a:p>
        </p:txBody>
      </p:sp>
      <p:sp>
        <p:nvSpPr>
          <p:cNvPr id="19460" name="TextBox 8">
            <a:extLst>
              <a:ext uri="{FF2B5EF4-FFF2-40B4-BE49-F238E27FC236}">
                <a16:creationId xmlns:a16="http://schemas.microsoft.com/office/drawing/2014/main" id="{CBB17892-13F3-4BA7-B18B-578332AD6ACA}"/>
              </a:ext>
            </a:extLst>
          </p:cNvPr>
          <p:cNvSpPr txBox="1">
            <a:spLocks noChangeArrowheads="1"/>
          </p:cNvSpPr>
          <p:nvPr/>
        </p:nvSpPr>
        <p:spPr bwMode="auto">
          <a:xfrm>
            <a:off x="3613150" y="3132138"/>
            <a:ext cx="6094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Tx/>
              <a:buNone/>
            </a:pPr>
            <a:r>
              <a:rPr lang="en-IN" altLang="en-US" sz="1800" b="1">
                <a:solidFill>
                  <a:srgbClr val="FFFF00"/>
                </a:solidFill>
                <a:latin typeface="Roboto" panose="02000000000000000000" pitchFamily="2" charset="0"/>
              </a:rPr>
              <a:t>Sturges Rule for number of classes and size of interval</a:t>
            </a:r>
          </a:p>
        </p:txBody>
      </p:sp>
      <p:sp>
        <p:nvSpPr>
          <p:cNvPr id="19461" name="Title 1">
            <a:extLst>
              <a:ext uri="{FF2B5EF4-FFF2-40B4-BE49-F238E27FC236}">
                <a16:creationId xmlns:a16="http://schemas.microsoft.com/office/drawing/2014/main" id="{B906A61E-B75C-4137-A4E4-E4B6F0149F7D}"/>
              </a:ext>
            </a:extLst>
          </p:cNvPr>
          <p:cNvSpPr txBox="1">
            <a:spLocks noChangeArrowheads="1"/>
          </p:cNvSpPr>
          <p:nvPr/>
        </p:nvSpPr>
        <p:spPr bwMode="auto">
          <a:xfrm>
            <a:off x="798513" y="249238"/>
            <a:ext cx="94043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hangingPunct="1">
              <a:spcBef>
                <a:spcPct val="0"/>
              </a:spcBef>
              <a:buClrTx/>
              <a:buSzTx/>
              <a:buFontTx/>
              <a:buNone/>
            </a:pPr>
            <a:r>
              <a:rPr lang="en-US" altLang="en-US" sz="4200" b="1">
                <a:solidFill>
                  <a:schemeClr val="tx2"/>
                </a:solidFill>
              </a:rPr>
              <a:t>Frequency distribution</a:t>
            </a:r>
            <a:endParaRPr lang="en-IN" altLang="en-US" sz="4200">
              <a:solidFill>
                <a:schemeClr val="tx2"/>
              </a:solidFill>
            </a:endParaRPr>
          </a:p>
        </p:txBody>
      </p:sp>
      <p:sp>
        <p:nvSpPr>
          <p:cNvPr id="3" name="Content Placeholder 2">
            <a:extLst>
              <a:ext uri="{FF2B5EF4-FFF2-40B4-BE49-F238E27FC236}">
                <a16:creationId xmlns:a16="http://schemas.microsoft.com/office/drawing/2014/main" id="{6F7AC8D1-4A0C-7634-62FF-8F0762BAC6FD}"/>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7A068BF1-34D3-3A01-E9F4-60D87267F6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858" t="62552" r="24563" b="18786"/>
          <a:stretch/>
        </p:blipFill>
        <p:spPr>
          <a:xfrm>
            <a:off x="4658628" y="4307831"/>
            <a:ext cx="3243713" cy="11347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Content Placeholder 4">
            <a:extLst>
              <a:ext uri="{FF2B5EF4-FFF2-40B4-BE49-F238E27FC236}">
                <a16:creationId xmlns:a16="http://schemas.microsoft.com/office/drawing/2014/main" id="{2ABD25B3-BF70-4285-928B-3BB55144AF7D}"/>
              </a:ext>
            </a:extLst>
          </p:cNvPr>
          <p:cNvPicPr>
            <a:picLocks noChangeAspect="1"/>
          </p:cNvPicPr>
          <p:nvPr/>
        </p:nvPicPr>
        <p:blipFill>
          <a:blip r:embed="rId2">
            <a:extLst>
              <a:ext uri="{28A0092B-C50C-407E-A947-70E740481C1C}">
                <a14:useLocalDpi xmlns:a14="http://schemas.microsoft.com/office/drawing/2010/main" val="0"/>
              </a:ext>
            </a:extLst>
          </a:blip>
          <a:srcRect l="38519" t="62529" r="22189" b="19556"/>
          <a:stretch>
            <a:fillRect/>
          </a:stretch>
        </p:blipFill>
        <p:spPr bwMode="auto">
          <a:xfrm>
            <a:off x="1165225" y="2011363"/>
            <a:ext cx="49307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itle 1">
            <a:extLst>
              <a:ext uri="{FF2B5EF4-FFF2-40B4-BE49-F238E27FC236}">
                <a16:creationId xmlns:a16="http://schemas.microsoft.com/office/drawing/2014/main" id="{5C09FC8E-98BB-41D0-B9D3-8A54EDDAD09D}"/>
              </a:ext>
            </a:extLst>
          </p:cNvPr>
          <p:cNvSpPr>
            <a:spLocks noGrp="1" noChangeArrowheads="1"/>
          </p:cNvSpPr>
          <p:nvPr>
            <p:ph type="title"/>
          </p:nvPr>
        </p:nvSpPr>
        <p:spPr>
          <a:xfrm>
            <a:off x="1103313" y="92075"/>
            <a:ext cx="8947150" cy="708025"/>
          </a:xfrm>
        </p:spPr>
        <p:txBody>
          <a:bodyPr/>
          <a:lstStyle/>
          <a:p>
            <a:pPr eaLnBrk="1" hangingPunct="1"/>
            <a:r>
              <a:rPr lang="en-US" altLang="en-US" b="1"/>
              <a:t>Frequency distribution</a:t>
            </a:r>
            <a:endParaRPr lang="en-IN" altLang="en-US"/>
          </a:p>
        </p:txBody>
      </p:sp>
      <p:sp>
        <p:nvSpPr>
          <p:cNvPr id="20483" name="Content Placeholder 2">
            <a:extLst>
              <a:ext uri="{FF2B5EF4-FFF2-40B4-BE49-F238E27FC236}">
                <a16:creationId xmlns:a16="http://schemas.microsoft.com/office/drawing/2014/main" id="{510EDD7B-756A-4800-9743-55CBAE8E6C29}"/>
              </a:ext>
            </a:extLst>
          </p:cNvPr>
          <p:cNvSpPr>
            <a:spLocks noGrp="1" noChangeArrowheads="1"/>
          </p:cNvSpPr>
          <p:nvPr>
            <p:ph idx="1"/>
          </p:nvPr>
        </p:nvSpPr>
        <p:spPr>
          <a:xfrm>
            <a:off x="1103313" y="744538"/>
            <a:ext cx="9937750" cy="1222375"/>
          </a:xfrm>
        </p:spPr>
        <p:txBody>
          <a:bodyPr/>
          <a:lstStyle/>
          <a:p>
            <a:r>
              <a:rPr lang="en-IN" altLang="en-US" b="1">
                <a:solidFill>
                  <a:srgbClr val="FFFF00"/>
                </a:solidFill>
                <a:latin typeface="Bookman-Demi"/>
              </a:rPr>
              <a:t>Grouped Frequency Distribution</a:t>
            </a:r>
          </a:p>
          <a:p>
            <a:endParaRPr lang="en-IN" altLang="en-US" sz="1600"/>
          </a:p>
        </p:txBody>
      </p:sp>
      <p:pic>
        <p:nvPicPr>
          <p:cNvPr id="20485" name="Picture 10">
            <a:extLst>
              <a:ext uri="{FF2B5EF4-FFF2-40B4-BE49-F238E27FC236}">
                <a16:creationId xmlns:a16="http://schemas.microsoft.com/office/drawing/2014/main" id="{450E9E68-4692-478C-AFA9-AD8FA2918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564" t="20087" r="14420" b="33524"/>
          <a:stretch>
            <a:fillRect/>
          </a:stretch>
        </p:blipFill>
        <p:spPr bwMode="auto">
          <a:xfrm>
            <a:off x="7383463" y="2195513"/>
            <a:ext cx="4751387"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85C2EDFD-0948-431B-84C6-7510A21D2348}"/>
              </a:ext>
            </a:extLst>
          </p:cNvPr>
          <p:cNvSpPr txBox="1">
            <a:spLocks noRot="1" noChangeAspect="1" noMove="1" noResize="1" noEditPoints="1" noAdjustHandles="1" noChangeArrowheads="1" noChangeShapeType="1" noTextEdit="1"/>
          </p:cNvSpPr>
          <p:nvPr/>
        </p:nvSpPr>
        <p:spPr>
          <a:xfrm>
            <a:off x="71613" y="1038944"/>
            <a:ext cx="7792872" cy="5074466"/>
          </a:xfrm>
          <a:prstGeom prst="rect">
            <a:avLst/>
          </a:prstGeom>
          <a:blipFill>
            <a:blip r:embed="rId4"/>
            <a:stretch>
              <a:fillRect l="-861" t="-360" b="-1200"/>
            </a:stretch>
          </a:blipFill>
        </p:spPr>
        <p:txBody>
          <a:bodyPr/>
          <a:lstStyle/>
          <a:p>
            <a:pPr>
              <a:defRPr/>
            </a:pPr>
            <a:r>
              <a:rPr lang="en-IN" dirty="0">
                <a:noFill/>
              </a:rPr>
              <a:t> </a:t>
            </a:r>
          </a:p>
        </p:txBody>
      </p:sp>
      <p:pic>
        <p:nvPicPr>
          <p:cNvPr id="14" name="Picture 13">
            <a:extLst>
              <a:ext uri="{FF2B5EF4-FFF2-40B4-BE49-F238E27FC236}">
                <a16:creationId xmlns:a16="http://schemas.microsoft.com/office/drawing/2014/main" id="{9A45A143-2DCA-4F45-AB95-A1F5722A5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672" t="37009" r="11121" b="7043"/>
          <a:stretch>
            <a:fillRect/>
          </a:stretch>
        </p:blipFill>
        <p:spPr bwMode="auto">
          <a:xfrm>
            <a:off x="0" y="1633538"/>
            <a:ext cx="731202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7B9A8B60-95A0-4A95-9C6B-D642F9956231}"/>
              </a:ext>
            </a:extLst>
          </p:cNvPr>
          <p:cNvSpPr>
            <a:spLocks noGrp="1" noChangeArrowheads="1"/>
          </p:cNvSpPr>
          <p:nvPr>
            <p:ph type="title"/>
          </p:nvPr>
        </p:nvSpPr>
        <p:spPr/>
        <p:txBody>
          <a:bodyPr/>
          <a:lstStyle/>
          <a:p>
            <a:pPr eaLnBrk="1" hangingPunct="1"/>
            <a:r>
              <a:rPr lang="en-US" altLang="en-US" b="1"/>
              <a:t>Frequency distribution</a:t>
            </a:r>
            <a:endParaRPr lang="en-IN" altLang="en-US"/>
          </a:p>
        </p:txBody>
      </p:sp>
      <p:sp>
        <p:nvSpPr>
          <p:cNvPr id="21507" name="Content Placeholder 2">
            <a:extLst>
              <a:ext uri="{FF2B5EF4-FFF2-40B4-BE49-F238E27FC236}">
                <a16:creationId xmlns:a16="http://schemas.microsoft.com/office/drawing/2014/main" id="{225E4947-CC4B-4F74-BE53-A3F78B33EBBD}"/>
              </a:ext>
            </a:extLst>
          </p:cNvPr>
          <p:cNvSpPr>
            <a:spLocks noGrp="1" noChangeArrowheads="1"/>
          </p:cNvSpPr>
          <p:nvPr>
            <p:ph idx="1"/>
          </p:nvPr>
        </p:nvSpPr>
        <p:spPr>
          <a:xfrm>
            <a:off x="342900" y="1223963"/>
            <a:ext cx="11325225" cy="5418137"/>
          </a:xfrm>
        </p:spPr>
        <p:txBody>
          <a:bodyPr>
            <a:normAutofit/>
          </a:bodyPr>
          <a:lstStyle/>
          <a:p>
            <a:pPr marL="0" indent="0" algn="just" eaLnBrk="1" hangingPunct="1">
              <a:buFont typeface="Wingdings 3" panose="05040102010807070707" pitchFamily="18" charset="2"/>
              <a:buNone/>
            </a:pPr>
            <a:r>
              <a:rPr lang="en-US" altLang="en-US" sz="2200"/>
              <a:t>The following technical terms are important when a continuous frequency distribution is formed</a:t>
            </a:r>
          </a:p>
          <a:p>
            <a:pPr marL="0" indent="0" algn="just" eaLnBrk="1" hangingPunct="1">
              <a:buFont typeface="Wingdings 3" panose="05040102010807070707" pitchFamily="18" charset="2"/>
              <a:buNone/>
            </a:pPr>
            <a:r>
              <a:rPr lang="en-US" altLang="en-US" sz="2200" b="1">
                <a:solidFill>
                  <a:srgbClr val="FFFF00"/>
                </a:solidFill>
              </a:rPr>
              <a:t>Class limits</a:t>
            </a:r>
            <a:r>
              <a:rPr lang="en-US" altLang="en-US" sz="2200" b="1"/>
              <a:t>: </a:t>
            </a:r>
            <a:r>
              <a:rPr lang="en-US" altLang="en-US" sz="2200"/>
              <a:t>Class limits are the lowest and highest values that</a:t>
            </a:r>
            <a:r>
              <a:rPr lang="en-US" altLang="en-US" sz="2200" b="1"/>
              <a:t> </a:t>
            </a:r>
            <a:r>
              <a:rPr lang="en-US" altLang="en-US" sz="2200"/>
              <a:t>can be included in a class. For example take the class 51-55. The lowest value of the class is 51 and the highest value is 55. In this class there can be no value lesser than 51 or more than 55. 51 is the lower class limit and 55 is the upper class limit.</a:t>
            </a:r>
          </a:p>
          <a:p>
            <a:pPr marL="0" indent="0" algn="just" eaLnBrk="1" hangingPunct="1">
              <a:buFont typeface="Wingdings 3" panose="05040102010807070707" pitchFamily="18" charset="2"/>
              <a:buNone/>
            </a:pPr>
            <a:r>
              <a:rPr lang="en-US" altLang="en-US" sz="2200" b="1">
                <a:solidFill>
                  <a:srgbClr val="FFFF00"/>
                </a:solidFill>
              </a:rPr>
              <a:t>Class interval</a:t>
            </a:r>
            <a:r>
              <a:rPr lang="en-US" altLang="en-US" sz="2200" b="1"/>
              <a:t>: </a:t>
            </a:r>
            <a:r>
              <a:rPr lang="en-US" altLang="en-US" sz="2200"/>
              <a:t>The difference between the upper and lower limit</a:t>
            </a:r>
            <a:r>
              <a:rPr lang="en-US" altLang="en-US" sz="2200" b="1"/>
              <a:t> </a:t>
            </a:r>
            <a:r>
              <a:rPr lang="en-US" altLang="en-US" sz="2200"/>
              <a:t>of a class is known as class interval of that class. </a:t>
            </a:r>
          </a:p>
          <a:p>
            <a:pPr marL="0" indent="0" algn="just" eaLnBrk="1" hangingPunct="1">
              <a:buFont typeface="Wingdings 3" panose="05040102010807070707" pitchFamily="18" charset="2"/>
              <a:buNone/>
            </a:pPr>
            <a:r>
              <a:rPr lang="en-US" altLang="en-US" sz="2200" b="1">
                <a:solidFill>
                  <a:srgbClr val="FFFF00"/>
                </a:solidFill>
              </a:rPr>
              <a:t>Class frequency</a:t>
            </a:r>
            <a:r>
              <a:rPr lang="en-US" altLang="en-US" sz="2200" b="1"/>
              <a:t>: </a:t>
            </a:r>
            <a:r>
              <a:rPr lang="en-US" altLang="en-US" sz="2200"/>
              <a:t>The number of observations corresponding to</a:t>
            </a:r>
            <a:r>
              <a:rPr lang="en-US" altLang="en-US" sz="2200" b="1"/>
              <a:t> </a:t>
            </a:r>
            <a:r>
              <a:rPr lang="en-US" altLang="en-US" sz="2200"/>
              <a:t>a particular class is known as the frequency of that class.</a:t>
            </a:r>
          </a:p>
          <a:p>
            <a:pPr marL="0" indent="0" algn="just" eaLnBrk="1" hangingPunct="1">
              <a:buFont typeface="Wingdings 3" panose="05040102010807070707" pitchFamily="18" charset="2"/>
              <a:buNone/>
            </a:pPr>
            <a:r>
              <a:rPr lang="en-US" altLang="en-US" sz="2200"/>
              <a:t>T</a:t>
            </a:r>
            <a:r>
              <a:rPr lang="en-IN" altLang="en-US" sz="2200"/>
              <a:t>wo types according to the class-intervals - (i) Exclusive Method (ii) Inclusive Method.</a:t>
            </a:r>
          </a:p>
          <a:p>
            <a:pPr marL="0" indent="0" algn="just" eaLnBrk="1" hangingPunct="1">
              <a:buFont typeface="Wingdings 3" panose="05040102010807070707" pitchFamily="18" charset="2"/>
              <a:buNone/>
            </a:pPr>
            <a:endParaRPr lang="en-IN" altLang="en-US" sz="2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6B25A1ED-4B39-4D7D-9F90-4D5F856A37E3}"/>
              </a:ext>
            </a:extLst>
          </p:cNvPr>
          <p:cNvSpPr>
            <a:spLocks noGrp="1" noChangeArrowheads="1"/>
          </p:cNvSpPr>
          <p:nvPr>
            <p:ph type="title"/>
          </p:nvPr>
        </p:nvSpPr>
        <p:spPr>
          <a:xfrm>
            <a:off x="646113" y="452438"/>
            <a:ext cx="9404350" cy="666750"/>
          </a:xfrm>
        </p:spPr>
        <p:txBody>
          <a:bodyPr>
            <a:normAutofit fontScale="90000"/>
          </a:bodyPr>
          <a:lstStyle/>
          <a:p>
            <a:r>
              <a:rPr lang="en-IN" altLang="en-US"/>
              <a:t>Exclusive Method </a:t>
            </a:r>
          </a:p>
        </p:txBody>
      </p:sp>
      <p:sp>
        <p:nvSpPr>
          <p:cNvPr id="22531" name="Content Placeholder 2">
            <a:extLst>
              <a:ext uri="{FF2B5EF4-FFF2-40B4-BE49-F238E27FC236}">
                <a16:creationId xmlns:a16="http://schemas.microsoft.com/office/drawing/2014/main" id="{D1F32437-230B-47F1-BAF0-790BB9B0EC21}"/>
              </a:ext>
            </a:extLst>
          </p:cNvPr>
          <p:cNvSpPr>
            <a:spLocks noGrp="1" noChangeArrowheads="1"/>
          </p:cNvSpPr>
          <p:nvPr>
            <p:ph idx="1"/>
          </p:nvPr>
        </p:nvSpPr>
        <p:spPr>
          <a:xfrm>
            <a:off x="981075" y="1331913"/>
            <a:ext cx="8947150" cy="4194175"/>
          </a:xfrm>
        </p:spPr>
        <p:txBody>
          <a:bodyPr>
            <a:normAutofit fontScale="92500"/>
          </a:bodyPr>
          <a:lstStyle/>
          <a:p>
            <a:pPr algn="just"/>
            <a:r>
              <a:rPr lang="en-IN" altLang="en-US"/>
              <a:t>Exclusive Method : In this method the upper limit of a class becomes the lower limit of the next class. It is called ' Exclusive ' as we do not put any item that is equal to the upper limit of a class in the same class; we put it in the next class.</a:t>
            </a:r>
          </a:p>
          <a:p>
            <a:pPr algn="just"/>
            <a:r>
              <a:rPr lang="en-IN" altLang="en-US"/>
              <a:t>For example, a person of age 20 years will not be included in the class-interval ( 10 - 20 ) but taken in the next class ( 20 - 30 ), since in the class interval ( 10 - 20 ) only units ranging from 10 - 19 are included. The exclusive-types of class-intervals can also be expressed as </a:t>
            </a:r>
          </a:p>
          <a:p>
            <a:pPr algn="just"/>
            <a:endParaRPr lang="en-IN" altLang="en-US"/>
          </a:p>
          <a:p>
            <a:pPr lvl="1" algn="just"/>
            <a:r>
              <a:rPr lang="en-IN" altLang="en-US"/>
              <a:t>0 and below  4.5    or    0 – 4.4</a:t>
            </a:r>
          </a:p>
          <a:p>
            <a:pPr lvl="1" algn="just"/>
            <a:r>
              <a:rPr lang="en-IN" altLang="en-US"/>
              <a:t>4.5 and below 9.5     or    4.5 – 9.4</a:t>
            </a:r>
          </a:p>
          <a:p>
            <a:pPr lvl="1" algn="just"/>
            <a:r>
              <a:rPr lang="en-IN" altLang="en-US"/>
              <a:t>  9.5 and below  14.5  or    9.5- 14.4 .</a:t>
            </a:r>
          </a:p>
        </p:txBody>
      </p:sp>
      <p:pic>
        <p:nvPicPr>
          <p:cNvPr id="21509" name="Picture 5">
            <a:extLst>
              <a:ext uri="{FF2B5EF4-FFF2-40B4-BE49-F238E27FC236}">
                <a16:creationId xmlns:a16="http://schemas.microsoft.com/office/drawing/2014/main" id="{DB24C245-D151-434B-BE4A-BFBEDCE1E174}"/>
              </a:ext>
            </a:extLst>
          </p:cNvPr>
          <p:cNvPicPr>
            <a:picLocks noChangeAspect="1" noChangeArrowheads="1"/>
          </p:cNvPicPr>
          <p:nvPr/>
        </p:nvPicPr>
        <p:blipFill>
          <a:blip r:embed="rId2"/>
          <a:srcRect/>
          <a:stretch>
            <a:fillRect/>
          </a:stretch>
        </p:blipFill>
        <p:spPr bwMode="auto">
          <a:xfrm>
            <a:off x="7042245" y="4190360"/>
            <a:ext cx="3548417" cy="2128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B2510D60-84B1-492A-A18F-950A49C4330C}"/>
              </a:ext>
            </a:extLst>
          </p:cNvPr>
          <p:cNvSpPr>
            <a:spLocks noGrp="1" noChangeArrowheads="1"/>
          </p:cNvSpPr>
          <p:nvPr>
            <p:ph type="title"/>
          </p:nvPr>
        </p:nvSpPr>
        <p:spPr/>
        <p:txBody>
          <a:bodyPr/>
          <a:lstStyle/>
          <a:p>
            <a:r>
              <a:rPr lang="en-IN" altLang="en-US"/>
              <a:t>Inclusive Method</a:t>
            </a:r>
          </a:p>
        </p:txBody>
      </p:sp>
      <p:sp>
        <p:nvSpPr>
          <p:cNvPr id="23555" name="Content Placeholder 2">
            <a:extLst>
              <a:ext uri="{FF2B5EF4-FFF2-40B4-BE49-F238E27FC236}">
                <a16:creationId xmlns:a16="http://schemas.microsoft.com/office/drawing/2014/main" id="{A07C8D6B-30F0-4E80-A6BB-E385E5C661F3}"/>
              </a:ext>
            </a:extLst>
          </p:cNvPr>
          <p:cNvSpPr>
            <a:spLocks noGrp="1" noChangeArrowheads="1"/>
          </p:cNvSpPr>
          <p:nvPr>
            <p:ph idx="1"/>
          </p:nvPr>
        </p:nvSpPr>
        <p:spPr/>
        <p:txBody>
          <a:bodyPr/>
          <a:lstStyle/>
          <a:p>
            <a:pPr algn="just"/>
            <a:r>
              <a:rPr lang="en-IN" altLang="en-US"/>
              <a:t>Inclusive Method : In this method the upper limit of any class interval is kept in the same class-interval. In this method the upper limit of a previous class is less by 1 from the lower limit of the next class interval. In short this method allows a class-interval to include both its lower and upper limits within it.</a:t>
            </a:r>
          </a:p>
        </p:txBody>
      </p:sp>
      <p:pic>
        <p:nvPicPr>
          <p:cNvPr id="22532" name="Picture 3">
            <a:extLst>
              <a:ext uri="{FF2B5EF4-FFF2-40B4-BE49-F238E27FC236}">
                <a16:creationId xmlns:a16="http://schemas.microsoft.com/office/drawing/2014/main" id="{5964036E-ABF4-490F-B6EF-C0B75F62E71C}"/>
              </a:ext>
            </a:extLst>
          </p:cNvPr>
          <p:cNvPicPr>
            <a:picLocks noChangeAspect="1" noChangeArrowheads="1"/>
          </p:cNvPicPr>
          <p:nvPr/>
        </p:nvPicPr>
        <p:blipFill>
          <a:blip r:embed="rId2"/>
          <a:srcRect/>
          <a:stretch>
            <a:fillRect/>
          </a:stretch>
        </p:blipFill>
        <p:spPr bwMode="auto">
          <a:xfrm>
            <a:off x="4324350" y="3889375"/>
            <a:ext cx="3543300" cy="1971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5">
            <a:extLst>
              <a:ext uri="{FF2B5EF4-FFF2-40B4-BE49-F238E27FC236}">
                <a16:creationId xmlns:a16="http://schemas.microsoft.com/office/drawing/2014/main" id="{EB8C4E24-A9DE-43FF-AF9B-52F371811C8D}"/>
              </a:ext>
            </a:extLst>
          </p:cNvPr>
          <p:cNvSpPr>
            <a:spLocks noGrp="1" noChangeArrowheads="1"/>
          </p:cNvSpPr>
          <p:nvPr>
            <p:ph type="title"/>
          </p:nvPr>
        </p:nvSpPr>
        <p:spPr/>
        <p:txBody>
          <a:bodyPr/>
          <a:lstStyle/>
          <a:p>
            <a:pPr eaLnBrk="1" hangingPunct="1"/>
            <a:r>
              <a:rPr lang="en-IN" altLang="en-US"/>
              <a:t>Why we need Quantitative Analysis(quants)</a:t>
            </a:r>
          </a:p>
        </p:txBody>
      </p:sp>
      <p:sp>
        <p:nvSpPr>
          <p:cNvPr id="7" name="Content Placeholder 2">
            <a:extLst>
              <a:ext uri="{FF2B5EF4-FFF2-40B4-BE49-F238E27FC236}">
                <a16:creationId xmlns:a16="http://schemas.microsoft.com/office/drawing/2014/main" id="{6B4C638D-3935-4E63-8BB5-9B57F93B62B1}"/>
              </a:ext>
            </a:extLst>
          </p:cNvPr>
          <p:cNvSpPr txBox="1">
            <a:spLocks/>
          </p:cNvSpPr>
          <p:nvPr/>
        </p:nvSpPr>
        <p:spPr>
          <a:xfrm>
            <a:off x="1103313" y="2100263"/>
            <a:ext cx="6716712" cy="1400175"/>
          </a:xfrm>
          <a:prstGeom prst="rect">
            <a:avLst/>
          </a:prstGeom>
        </p:spPr>
        <p:txBody>
          <a:bodyP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fontAlgn="auto">
              <a:defRPr/>
            </a:pPr>
            <a:r>
              <a:rPr lang="en-IN" dirty="0"/>
              <a:t>Information Explosion</a:t>
            </a:r>
          </a:p>
          <a:p>
            <a:pPr fontAlgn="auto">
              <a:defRPr/>
            </a:pPr>
            <a:r>
              <a:rPr lang="en-IN" dirty="0"/>
              <a:t>Noisy and huge amount of data</a:t>
            </a:r>
          </a:p>
          <a:p>
            <a:pPr fontAlgn="auto">
              <a:defRPr/>
            </a:pPr>
            <a:r>
              <a:rPr lang="en-IN" dirty="0"/>
              <a:t>Traditional Models are broken</a:t>
            </a:r>
          </a:p>
          <a:p>
            <a:pPr fontAlgn="auto">
              <a:defRPr/>
            </a:pPr>
            <a:endParaRPr lang="en-IN" dirty="0"/>
          </a:p>
          <a:p>
            <a:pPr marL="0" indent="0" fontAlgn="auto">
              <a:buFont typeface="Wingdings 3" charset="2"/>
              <a:buNone/>
              <a:defRPr/>
            </a:pPr>
            <a:endParaRPr lang="en-IN" dirty="0"/>
          </a:p>
        </p:txBody>
      </p:sp>
      <p:pic>
        <p:nvPicPr>
          <p:cNvPr id="6148" name="Picture 8">
            <a:extLst>
              <a:ext uri="{FF2B5EF4-FFF2-40B4-BE49-F238E27FC236}">
                <a16:creationId xmlns:a16="http://schemas.microsoft.com/office/drawing/2014/main" id="{7A04EED5-CBA5-4AD3-A560-B66C011CA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782"/>
          <a:stretch>
            <a:fillRect/>
          </a:stretch>
        </p:blipFill>
        <p:spPr bwMode="auto">
          <a:xfrm>
            <a:off x="7583488" y="1989138"/>
            <a:ext cx="32639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10">
            <a:extLst>
              <a:ext uri="{FF2B5EF4-FFF2-40B4-BE49-F238E27FC236}">
                <a16:creationId xmlns:a16="http://schemas.microsoft.com/office/drawing/2014/main" id="{6EB8DE88-7526-47F1-AE4D-62FCC3A5146B}"/>
              </a:ext>
            </a:extLst>
          </p:cNvPr>
          <p:cNvSpPr txBox="1">
            <a:spLocks noChangeArrowheads="1"/>
          </p:cNvSpPr>
          <p:nvPr/>
        </p:nvSpPr>
        <p:spPr bwMode="auto">
          <a:xfrm>
            <a:off x="330200" y="3941763"/>
            <a:ext cx="7143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hangingPunct="1">
              <a:spcBef>
                <a:spcPct val="0"/>
              </a:spcBef>
              <a:buClrTx/>
              <a:buSzTx/>
              <a:buFontTx/>
              <a:buNone/>
            </a:pPr>
            <a:endParaRPr lang="en-IN" altLang="en-US" sz="1800"/>
          </a:p>
          <a:p>
            <a:pPr eaLnBrk="1" hangingPunct="1">
              <a:spcBef>
                <a:spcPct val="0"/>
              </a:spcBef>
              <a:buClrTx/>
              <a:buSzTx/>
              <a:buFontTx/>
              <a:buNone/>
            </a:pPr>
            <a:r>
              <a:rPr lang="en-IN" altLang="en-US" sz="1800"/>
              <a:t>QA is a technique uses </a:t>
            </a:r>
            <a:r>
              <a:rPr lang="en-IN" altLang="en-US" sz="1800">
                <a:solidFill>
                  <a:srgbClr val="FFFF00"/>
                </a:solidFill>
              </a:rPr>
              <a:t>mathematical</a:t>
            </a:r>
            <a:r>
              <a:rPr lang="en-IN" altLang="en-US" sz="1800"/>
              <a:t> and </a:t>
            </a:r>
            <a:r>
              <a:rPr lang="en-IN" altLang="en-US" sz="1800">
                <a:solidFill>
                  <a:srgbClr val="FFFF00"/>
                </a:solidFill>
              </a:rPr>
              <a:t>statistical </a:t>
            </a:r>
            <a:r>
              <a:rPr lang="en-IN" altLang="en-US" sz="1800"/>
              <a:t>modeling, measurement, and research to understand behavior</a:t>
            </a:r>
          </a:p>
        </p:txBody>
      </p:sp>
      <p:sp>
        <p:nvSpPr>
          <p:cNvPr id="13" name="TextBox 12">
            <a:extLst>
              <a:ext uri="{FF2B5EF4-FFF2-40B4-BE49-F238E27FC236}">
                <a16:creationId xmlns:a16="http://schemas.microsoft.com/office/drawing/2014/main" id="{1769C28E-24C9-4F10-9A4D-2792D3C287A9}"/>
              </a:ext>
            </a:extLst>
          </p:cNvPr>
          <p:cNvSpPr txBox="1"/>
          <p:nvPr/>
        </p:nvSpPr>
        <p:spPr>
          <a:xfrm>
            <a:off x="993775" y="3487738"/>
            <a:ext cx="6094413" cy="522287"/>
          </a:xfrm>
          <a:prstGeom prst="rect">
            <a:avLst/>
          </a:prstGeom>
          <a:noFill/>
        </p:spPr>
        <p:txBody>
          <a:bodyPr>
            <a:spAutoFit/>
          </a:bodyPr>
          <a:lstStyle/>
          <a:p>
            <a:pPr algn="ctr" eaLnBrk="1" fontAlgn="auto" hangingPunct="1">
              <a:spcBef>
                <a:spcPts val="0"/>
              </a:spcBef>
              <a:spcAft>
                <a:spcPts val="0"/>
              </a:spcAft>
              <a:defRPr/>
            </a:pPr>
            <a:r>
              <a:rPr lang="en-IN" sz="2800" b="1" dirty="0">
                <a:solidFill>
                  <a:schemeClr val="accent3">
                    <a:lumMod val="40000"/>
                    <a:lumOff val="60000"/>
                  </a:schemeClr>
                </a:solidFill>
                <a:latin typeface="+mn-lt"/>
              </a:rPr>
              <a:t>Quantitative analysis (QA)</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9" name="Title 1">
            <a:extLst>
              <a:ext uri="{FF2B5EF4-FFF2-40B4-BE49-F238E27FC236}">
                <a16:creationId xmlns:a16="http://schemas.microsoft.com/office/drawing/2014/main" id="{BD08B88B-F682-4EAD-B774-1F841C0DEAA9}"/>
              </a:ext>
            </a:extLst>
          </p:cNvPr>
          <p:cNvSpPr>
            <a:spLocks noGrp="1" noChangeArrowheads="1"/>
          </p:cNvSpPr>
          <p:nvPr>
            <p:ph type="title"/>
          </p:nvPr>
        </p:nvSpPr>
        <p:spPr>
          <a:xfrm>
            <a:off x="925513" y="604838"/>
            <a:ext cx="9404350" cy="693737"/>
          </a:xfrm>
        </p:spPr>
        <p:txBody>
          <a:bodyPr>
            <a:normAutofit fontScale="90000"/>
          </a:bodyPr>
          <a:lstStyle/>
          <a:p>
            <a:r>
              <a:rPr lang="en-IN" altLang="en-US"/>
              <a:t>Example</a:t>
            </a:r>
          </a:p>
        </p:txBody>
      </p:sp>
      <p:graphicFrame>
        <p:nvGraphicFramePr>
          <p:cNvPr id="5" name="Content Placeholder 4">
            <a:extLst>
              <a:ext uri="{FF2B5EF4-FFF2-40B4-BE49-F238E27FC236}">
                <a16:creationId xmlns:a16="http://schemas.microsoft.com/office/drawing/2014/main" id="{BBA131FA-667D-474D-89C3-B30D4FB48224}"/>
              </a:ext>
            </a:extLst>
          </p:cNvPr>
          <p:cNvGraphicFramePr>
            <a:graphicFrameLocks noGrp="1"/>
          </p:cNvGraphicFramePr>
          <p:nvPr>
            <p:ph idx="1"/>
          </p:nvPr>
        </p:nvGraphicFramePr>
        <p:xfrm>
          <a:off x="6578600" y="4257675"/>
          <a:ext cx="4721225" cy="2498724"/>
        </p:xfrm>
        <a:graphic>
          <a:graphicData uri="http://schemas.openxmlformats.org/drawingml/2006/table">
            <a:tbl>
              <a:tblPr firstRow="1" firstCol="1" bandRow="1">
                <a:tableStyleId>{5940675A-B579-460E-94D1-54222C63F5DA}</a:tableStyleId>
              </a:tblPr>
              <a:tblGrid>
                <a:gridCol w="1471138">
                  <a:extLst>
                    <a:ext uri="{9D8B030D-6E8A-4147-A177-3AD203B41FA5}">
                      <a16:colId xmlns:a16="http://schemas.microsoft.com/office/drawing/2014/main" val="20000"/>
                    </a:ext>
                  </a:extLst>
                </a:gridCol>
                <a:gridCol w="1624603">
                  <a:extLst>
                    <a:ext uri="{9D8B030D-6E8A-4147-A177-3AD203B41FA5}">
                      <a16:colId xmlns:a16="http://schemas.microsoft.com/office/drawing/2014/main" val="20001"/>
                    </a:ext>
                  </a:extLst>
                </a:gridCol>
                <a:gridCol w="1625484">
                  <a:extLst>
                    <a:ext uri="{9D8B030D-6E8A-4147-A177-3AD203B41FA5}">
                      <a16:colId xmlns:a16="http://schemas.microsoft.com/office/drawing/2014/main" val="20002"/>
                    </a:ext>
                  </a:extLst>
                </a:gridCol>
              </a:tblGrid>
              <a:tr h="765582">
                <a:tc>
                  <a:txBody>
                    <a:bodyPr/>
                    <a:lstStyle/>
                    <a:p>
                      <a:pPr algn="ctr">
                        <a:lnSpc>
                          <a:spcPct val="107000"/>
                        </a:lnSpc>
                        <a:spcAft>
                          <a:spcPts val="800"/>
                        </a:spcAft>
                      </a:pPr>
                      <a:r>
                        <a:rPr lang="en-IN" sz="1100" dirty="0">
                          <a:effectLst/>
                        </a:rPr>
                        <a:t>Classes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gn="ctr">
                        <a:lnSpc>
                          <a:spcPct val="107000"/>
                        </a:lnSpc>
                        <a:spcAft>
                          <a:spcPts val="800"/>
                        </a:spcAft>
                      </a:pPr>
                      <a:r>
                        <a:rPr lang="en-IN" sz="1100" dirty="0">
                          <a:effectLst/>
                        </a:rPr>
                        <a:t>Tally marks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gn="ctr">
                        <a:lnSpc>
                          <a:spcPct val="107000"/>
                        </a:lnSpc>
                        <a:spcAft>
                          <a:spcPts val="800"/>
                        </a:spcAft>
                      </a:pPr>
                      <a:r>
                        <a:rPr lang="en-IN" sz="1100">
                          <a:effectLst/>
                        </a:rPr>
                        <a:t>No of children</a:t>
                      </a:r>
                    </a:p>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0"/>
                  </a:ext>
                </a:extLst>
              </a:tr>
              <a:tr h="288857">
                <a:tc>
                  <a:txBody>
                    <a:bodyPr/>
                    <a:lstStyle/>
                    <a:p>
                      <a:pPr>
                        <a:lnSpc>
                          <a:spcPct val="107000"/>
                        </a:lnSpc>
                        <a:spcAft>
                          <a:spcPts val="800"/>
                        </a:spcAft>
                      </a:pPr>
                      <a:r>
                        <a:rPr lang="en-IN" sz="1100">
                          <a:effectLst/>
                        </a:rPr>
                        <a:t>2.0-2.4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1"/>
                  </a:ext>
                </a:extLst>
              </a:tr>
              <a:tr h="288857">
                <a:tc>
                  <a:txBody>
                    <a:bodyPr/>
                    <a:lstStyle/>
                    <a:p>
                      <a:pPr>
                        <a:lnSpc>
                          <a:spcPct val="107000"/>
                        </a:lnSpc>
                        <a:spcAft>
                          <a:spcPts val="800"/>
                        </a:spcAft>
                      </a:pPr>
                      <a:r>
                        <a:rPr lang="en-IN" sz="1100">
                          <a:effectLst/>
                        </a:rPr>
                        <a:t>2.4-2.8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2"/>
                  </a:ext>
                </a:extLst>
              </a:tr>
              <a:tr h="288857">
                <a:tc>
                  <a:txBody>
                    <a:bodyPr/>
                    <a:lstStyle/>
                    <a:p>
                      <a:pPr>
                        <a:lnSpc>
                          <a:spcPct val="107000"/>
                        </a:lnSpc>
                        <a:spcAft>
                          <a:spcPts val="800"/>
                        </a:spcAft>
                      </a:pPr>
                      <a:r>
                        <a:rPr lang="en-IN" sz="1100">
                          <a:effectLst/>
                        </a:rPr>
                        <a:t>2.8-3.2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3"/>
                  </a:ext>
                </a:extLst>
              </a:tr>
              <a:tr h="288857">
                <a:tc>
                  <a:txBody>
                    <a:bodyPr/>
                    <a:lstStyle/>
                    <a:p>
                      <a:pPr>
                        <a:lnSpc>
                          <a:spcPct val="107000"/>
                        </a:lnSpc>
                        <a:spcAft>
                          <a:spcPts val="800"/>
                        </a:spcAft>
                      </a:pPr>
                      <a:r>
                        <a:rPr lang="en-IN" sz="1100">
                          <a:effectLst/>
                        </a:rPr>
                        <a:t>3.2-3.6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4"/>
                  </a:ext>
                </a:extLst>
              </a:tr>
              <a:tr h="288857">
                <a:tc>
                  <a:txBody>
                    <a:bodyPr/>
                    <a:lstStyle/>
                    <a:p>
                      <a:pPr>
                        <a:lnSpc>
                          <a:spcPct val="107000"/>
                        </a:lnSpc>
                        <a:spcAft>
                          <a:spcPts val="800"/>
                        </a:spcAft>
                      </a:pPr>
                      <a:r>
                        <a:rPr lang="en-IN" sz="1100">
                          <a:effectLst/>
                        </a:rPr>
                        <a:t>3.6-4.0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5"/>
                  </a:ext>
                </a:extLst>
              </a:tr>
              <a:tr h="288857">
                <a:tc>
                  <a:txBody>
                    <a:bodyPr/>
                    <a:lstStyle/>
                    <a:p>
                      <a:pPr>
                        <a:lnSpc>
                          <a:spcPct val="107000"/>
                        </a:lnSpc>
                        <a:spcAft>
                          <a:spcPts val="800"/>
                        </a:spcAft>
                      </a:pPr>
                      <a:r>
                        <a:rPr lang="en-IN" sz="1100">
                          <a:effectLst/>
                        </a:rPr>
                        <a:t>4.0-4.4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dirty="0">
                          <a:effectLst/>
                        </a:rPr>
                        <a:t>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6"/>
                  </a:ext>
                </a:extLst>
              </a:tr>
            </a:tbl>
          </a:graphicData>
        </a:graphic>
      </p:graphicFrame>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B4002D6-EF07-4815-A653-6706F798DA4C}"/>
                  </a:ext>
                </a:extLst>
              </p14:cNvPr>
              <p14:cNvContentPartPr/>
              <p14:nvPr/>
            </p14:nvContentPartPr>
            <p14:xfrm>
              <a:off x="3213967" y="4728982"/>
              <a:ext cx="360" cy="360"/>
            </p14:xfrm>
          </p:contentPart>
        </mc:Choice>
        <mc:Fallback xmlns="">
          <p:pic>
            <p:nvPicPr>
              <p:cNvPr id="4" name="Ink 3">
                <a:extLst>
                  <a:ext uri="{FF2B5EF4-FFF2-40B4-BE49-F238E27FC236}">
                    <a16:creationId xmlns:a16="http://schemas.microsoft.com/office/drawing/2014/main" id="{5B4002D6-EF07-4815-A653-6706F798DA4C}"/>
                  </a:ext>
                </a:extLst>
              </p:cNvPr>
              <p:cNvPicPr/>
              <p:nvPr/>
            </p:nvPicPr>
            <p:blipFill>
              <a:blip r:embed="rId3"/>
              <a:stretch>
                <a:fillRect/>
              </a:stretch>
            </p:blipFill>
            <p:spPr>
              <a:xfrm>
                <a:off x="3204967" y="4719982"/>
                <a:ext cx="18000" cy="18000"/>
              </a:xfrm>
              <a:prstGeom prst="rect">
                <a:avLst/>
              </a:prstGeom>
            </p:spPr>
          </p:pic>
        </mc:Fallback>
      </mc:AlternateContent>
      <p:cxnSp>
        <p:nvCxnSpPr>
          <p:cNvPr id="24613" name="AutoShape 3">
            <a:extLst>
              <a:ext uri="{FF2B5EF4-FFF2-40B4-BE49-F238E27FC236}">
                <a16:creationId xmlns:a16="http://schemas.microsoft.com/office/drawing/2014/main" id="{F4EA1753-6409-46E9-88C0-837E52FBC773}"/>
              </a:ext>
            </a:extLst>
          </p:cNvPr>
          <p:cNvCxnSpPr>
            <a:cxnSpLocks noChangeShapeType="1"/>
          </p:cNvCxnSpPr>
          <p:nvPr/>
        </p:nvCxnSpPr>
        <p:spPr bwMode="auto">
          <a:xfrm flipV="1">
            <a:off x="8161338" y="5621338"/>
            <a:ext cx="333375" cy="1428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614" name="AutoShape 2">
            <a:extLst>
              <a:ext uri="{FF2B5EF4-FFF2-40B4-BE49-F238E27FC236}">
                <a16:creationId xmlns:a16="http://schemas.microsoft.com/office/drawing/2014/main" id="{9AE6563F-EB26-4AA5-8291-8635E59F7822}"/>
              </a:ext>
            </a:extLst>
          </p:cNvPr>
          <p:cNvCxnSpPr>
            <a:cxnSpLocks noChangeShapeType="1"/>
          </p:cNvCxnSpPr>
          <p:nvPr/>
        </p:nvCxnSpPr>
        <p:spPr bwMode="auto">
          <a:xfrm flipV="1">
            <a:off x="8161338" y="5284788"/>
            <a:ext cx="333375" cy="1428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615" name="AutoShape 1">
            <a:extLst>
              <a:ext uri="{FF2B5EF4-FFF2-40B4-BE49-F238E27FC236}">
                <a16:creationId xmlns:a16="http://schemas.microsoft.com/office/drawing/2014/main" id="{894BAB4E-47E7-4324-8C41-44FCCBB13877}"/>
              </a:ext>
            </a:extLst>
          </p:cNvPr>
          <p:cNvCxnSpPr>
            <a:cxnSpLocks noChangeShapeType="1"/>
          </p:cNvCxnSpPr>
          <p:nvPr/>
        </p:nvCxnSpPr>
        <p:spPr bwMode="auto">
          <a:xfrm flipV="1">
            <a:off x="8137525" y="5029200"/>
            <a:ext cx="333375" cy="1428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9" name="TextBox 8">
            <a:extLst>
              <a:ext uri="{FF2B5EF4-FFF2-40B4-BE49-F238E27FC236}">
                <a16:creationId xmlns:a16="http://schemas.microsoft.com/office/drawing/2014/main" id="{316B7499-24DB-47B7-BEE6-5A6B1ADEA783}"/>
              </a:ext>
            </a:extLst>
          </p:cNvPr>
          <p:cNvSpPr txBox="1">
            <a:spLocks noRot="1" noChangeAspect="1" noMove="1" noResize="1" noEditPoints="1" noAdjustHandles="1" noChangeArrowheads="1" noChangeShapeType="1" noTextEdit="1"/>
          </p:cNvSpPr>
          <p:nvPr/>
        </p:nvSpPr>
        <p:spPr>
          <a:xfrm>
            <a:off x="509459" y="3013320"/>
            <a:ext cx="6242728" cy="3431324"/>
          </a:xfrm>
          <a:prstGeom prst="rect">
            <a:avLst/>
          </a:prstGeom>
          <a:blipFill>
            <a:blip r:embed="rId4"/>
            <a:stretch>
              <a:fillRect l="-879" t="-1066"/>
            </a:stretch>
          </a:blipFill>
        </p:spPr>
        <p:txBody>
          <a:bodyPr/>
          <a:lstStyle/>
          <a:p>
            <a:pPr>
              <a:defRPr/>
            </a:pPr>
            <a:r>
              <a:rPr lang="en-IN" dirty="0">
                <a:noFill/>
              </a:rPr>
              <a:t> </a:t>
            </a:r>
          </a:p>
        </p:txBody>
      </p:sp>
      <p:pic>
        <p:nvPicPr>
          <p:cNvPr id="10" name="Content Placeholder 4">
            <a:extLst>
              <a:ext uri="{FF2B5EF4-FFF2-40B4-BE49-F238E27FC236}">
                <a16:creationId xmlns:a16="http://schemas.microsoft.com/office/drawing/2014/main" id="{B3B167E0-C69F-45AF-993F-5646EE1223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7256" t="63037" r="16830" b="33794"/>
          <a:stretch>
            <a:fillRect/>
          </a:stretch>
        </p:blipFill>
        <p:spPr bwMode="auto">
          <a:xfrm>
            <a:off x="4879975" y="1328738"/>
            <a:ext cx="656431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4">
            <a:extLst>
              <a:ext uri="{FF2B5EF4-FFF2-40B4-BE49-F238E27FC236}">
                <a16:creationId xmlns:a16="http://schemas.microsoft.com/office/drawing/2014/main" id="{1A851382-E04E-482A-A610-A79C15B9E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0601" t="67165" r="20428" b="25974"/>
          <a:stretch>
            <a:fillRect/>
          </a:stretch>
        </p:blipFill>
        <p:spPr bwMode="auto">
          <a:xfrm>
            <a:off x="4879975" y="1998663"/>
            <a:ext cx="6564313"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EEFDEAAC-EB45-4642-A982-CC1DB20B7D09}"/>
              </a:ext>
            </a:extLst>
          </p:cNvPr>
          <p:cNvSpPr>
            <a:spLocks noGrp="1" noChangeArrowheads="1"/>
          </p:cNvSpPr>
          <p:nvPr>
            <p:ph type="title"/>
          </p:nvPr>
        </p:nvSpPr>
        <p:spPr>
          <a:xfrm>
            <a:off x="673100" y="0"/>
            <a:ext cx="9404350" cy="693738"/>
          </a:xfrm>
        </p:spPr>
        <p:txBody>
          <a:bodyPr>
            <a:normAutofit fontScale="90000"/>
          </a:bodyPr>
          <a:lstStyle/>
          <a:p>
            <a:r>
              <a:rPr lang="en-IN" altLang="en-US"/>
              <a:t>Example</a:t>
            </a:r>
          </a:p>
        </p:txBody>
      </p:sp>
      <p:pic>
        <p:nvPicPr>
          <p:cNvPr id="25603" name="Content Placeholder 4">
            <a:extLst>
              <a:ext uri="{FF2B5EF4-FFF2-40B4-BE49-F238E27FC236}">
                <a16:creationId xmlns:a16="http://schemas.microsoft.com/office/drawing/2014/main" id="{0A04608B-BA0F-452A-BABD-34290EC616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0601" t="67165" r="20428" b="25974"/>
          <a:stretch>
            <a:fillRect/>
          </a:stretch>
        </p:blipFill>
        <p:spPr>
          <a:xfrm>
            <a:off x="2606675" y="1562100"/>
            <a:ext cx="6564313" cy="1501775"/>
          </a:xfrm>
        </p:spPr>
      </p:pic>
      <p:pic>
        <p:nvPicPr>
          <p:cNvPr id="25604" name="Content Placeholder 4">
            <a:extLst>
              <a:ext uri="{FF2B5EF4-FFF2-40B4-BE49-F238E27FC236}">
                <a16:creationId xmlns:a16="http://schemas.microsoft.com/office/drawing/2014/main" id="{5DD59BFF-77B8-4E84-9B9D-689B592EA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256" t="63037" r="16830" b="33794"/>
          <a:stretch>
            <a:fillRect/>
          </a:stretch>
        </p:blipFill>
        <p:spPr bwMode="auto">
          <a:xfrm>
            <a:off x="2606675" y="887413"/>
            <a:ext cx="656431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484E6A8-4894-4C9C-95CC-F62833F284B7}"/>
              </a:ext>
            </a:extLst>
          </p:cNvPr>
          <p:cNvSpPr txBox="1">
            <a:spLocks noRot="1" noChangeAspect="1" noMove="1" noResize="1" noEditPoints="1" noAdjustHandles="1" noChangeArrowheads="1" noChangeShapeType="1" noTextEdit="1"/>
          </p:cNvSpPr>
          <p:nvPr/>
        </p:nvSpPr>
        <p:spPr>
          <a:xfrm>
            <a:off x="1031529" y="3063125"/>
            <a:ext cx="5354398" cy="3708323"/>
          </a:xfrm>
          <a:prstGeom prst="rect">
            <a:avLst/>
          </a:prstGeom>
          <a:blipFill>
            <a:blip r:embed="rId3"/>
            <a:stretch>
              <a:fillRect l="-910" t="-985"/>
            </a:stretch>
          </a:blipFill>
        </p:spPr>
        <p:txBody>
          <a:bodyPr/>
          <a:lstStyle/>
          <a:p>
            <a:pPr>
              <a:defRPr/>
            </a:pPr>
            <a:r>
              <a:rPr lang="en-IN" dirty="0">
                <a:noFill/>
              </a:rPr>
              <a:t> </a:t>
            </a:r>
          </a:p>
        </p:txBody>
      </p:sp>
      <p:grpSp>
        <p:nvGrpSpPr>
          <p:cNvPr id="25606" name="Group 9">
            <a:extLst>
              <a:ext uri="{FF2B5EF4-FFF2-40B4-BE49-F238E27FC236}">
                <a16:creationId xmlns:a16="http://schemas.microsoft.com/office/drawing/2014/main" id="{4AE722FF-4C66-4891-A345-0F865583B95A}"/>
              </a:ext>
            </a:extLst>
          </p:cNvPr>
          <p:cNvGrpSpPr>
            <a:grpSpLocks/>
          </p:cNvGrpSpPr>
          <p:nvPr/>
        </p:nvGrpSpPr>
        <p:grpSpPr bwMode="auto">
          <a:xfrm>
            <a:off x="6386513" y="4500563"/>
            <a:ext cx="0" cy="0"/>
            <a:chOff x="6385927" y="4500112"/>
            <a:chExt cx="360" cy="3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F27304C-FE96-4093-8533-13E90AF5D407}"/>
                    </a:ext>
                  </a:extLst>
                </p14:cNvPr>
                <p14:cNvContentPartPr/>
                <p14:nvPr/>
              </p14:nvContentPartPr>
              <p14:xfrm>
                <a:off x="6385927" y="4500112"/>
                <a:ext cx="360" cy="360"/>
              </p14:xfrm>
            </p:contentPart>
          </mc:Choice>
          <mc:Fallback xmlns="">
            <p:pic>
              <p:nvPicPr>
                <p:cNvPr id="4" name="Ink 3">
                  <a:extLst>
                    <a:ext uri="{FF2B5EF4-FFF2-40B4-BE49-F238E27FC236}">
                      <a16:creationId xmlns:a16="http://schemas.microsoft.com/office/drawing/2014/main" id="{3F27304C-FE96-4093-8533-13E90AF5D407}"/>
                    </a:ext>
                  </a:extLst>
                </p:cNvPr>
                <p:cNvPicPr/>
                <p:nvPr/>
              </p:nvPicPr>
              <p:blipFill>
                <a:blip r:embed="rId5"/>
                <a:stretch>
                  <a:fillRect/>
                </a:stretch>
              </p:blipFill>
              <p:spPr>
                <a:xfrm>
                  <a:off x="6376927" y="449111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763B6E9-50A3-4E4D-992A-67DC9903CA4D}"/>
                    </a:ext>
                  </a:extLst>
                </p14:cNvPr>
                <p14:cNvContentPartPr/>
                <p14:nvPr/>
              </p14:nvContentPartPr>
              <p14:xfrm>
                <a:off x="6385927" y="4500112"/>
                <a:ext cx="360" cy="360"/>
              </p14:xfrm>
            </p:contentPart>
          </mc:Choice>
          <mc:Fallback xmlns="">
            <p:pic>
              <p:nvPicPr>
                <p:cNvPr id="5" name="Ink 4">
                  <a:extLst>
                    <a:ext uri="{FF2B5EF4-FFF2-40B4-BE49-F238E27FC236}">
                      <a16:creationId xmlns:a16="http://schemas.microsoft.com/office/drawing/2014/main" id="{A763B6E9-50A3-4E4D-992A-67DC9903CA4D}"/>
                    </a:ext>
                  </a:extLst>
                </p:cNvPr>
                <p:cNvPicPr/>
                <p:nvPr/>
              </p:nvPicPr>
              <p:blipFill>
                <a:blip r:embed="rId5"/>
                <a:stretch>
                  <a:fillRect/>
                </a:stretch>
              </p:blipFill>
              <p:spPr>
                <a:xfrm>
                  <a:off x="6376927" y="449111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72AD0B2A-EE66-4FD0-8CAB-9B1ED459505F}"/>
                    </a:ext>
                  </a:extLst>
                </p14:cNvPr>
                <p14:cNvContentPartPr/>
                <p14:nvPr/>
              </p14:nvContentPartPr>
              <p14:xfrm>
                <a:off x="6385927" y="4500112"/>
                <a:ext cx="360" cy="360"/>
              </p14:xfrm>
            </p:contentPart>
          </mc:Choice>
          <mc:Fallback xmlns="">
            <p:pic>
              <p:nvPicPr>
                <p:cNvPr id="8" name="Ink 7">
                  <a:extLst>
                    <a:ext uri="{FF2B5EF4-FFF2-40B4-BE49-F238E27FC236}">
                      <a16:creationId xmlns:a16="http://schemas.microsoft.com/office/drawing/2014/main" id="{72AD0B2A-EE66-4FD0-8CAB-9B1ED459505F}"/>
                    </a:ext>
                  </a:extLst>
                </p:cNvPr>
                <p:cNvPicPr/>
                <p:nvPr/>
              </p:nvPicPr>
              <p:blipFill>
                <a:blip r:embed="rId5"/>
                <a:stretch>
                  <a:fillRect/>
                </a:stretch>
              </p:blipFill>
              <p:spPr>
                <a:xfrm>
                  <a:off x="6376927" y="4491112"/>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90C819DE-EE29-422C-8E9E-BB7E6228DD99}"/>
                  </a:ext>
                </a:extLst>
              </p14:cNvPr>
              <p14:cNvContentPartPr/>
              <p14:nvPr/>
            </p14:nvContentPartPr>
            <p14:xfrm>
              <a:off x="6828727" y="4157032"/>
              <a:ext cx="360" cy="360"/>
            </p14:xfrm>
          </p:contentPart>
        </mc:Choice>
        <mc:Fallback xmlns="">
          <p:pic>
            <p:nvPicPr>
              <p:cNvPr id="13" name="Ink 12">
                <a:extLst>
                  <a:ext uri="{FF2B5EF4-FFF2-40B4-BE49-F238E27FC236}">
                    <a16:creationId xmlns:a16="http://schemas.microsoft.com/office/drawing/2014/main" id="{90C819DE-EE29-422C-8E9E-BB7E6228DD99}"/>
                  </a:ext>
                </a:extLst>
              </p:cNvPr>
              <p:cNvPicPr/>
              <p:nvPr/>
            </p:nvPicPr>
            <p:blipFill>
              <a:blip r:embed="rId5"/>
              <a:stretch>
                <a:fillRect/>
              </a:stretch>
            </p:blipFill>
            <p:spPr>
              <a:xfrm>
                <a:off x="6819727" y="414803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E43E9FF0-5992-413D-874C-1D1AB39C79D5}"/>
                  </a:ext>
                </a:extLst>
              </p14:cNvPr>
              <p14:cNvContentPartPr/>
              <p14:nvPr/>
            </p14:nvContentPartPr>
            <p14:xfrm>
              <a:off x="6457207" y="5143072"/>
              <a:ext cx="360" cy="360"/>
            </p14:xfrm>
          </p:contentPart>
        </mc:Choice>
        <mc:Fallback xmlns="">
          <p:pic>
            <p:nvPicPr>
              <p:cNvPr id="14" name="Ink 13">
                <a:extLst>
                  <a:ext uri="{FF2B5EF4-FFF2-40B4-BE49-F238E27FC236}">
                    <a16:creationId xmlns:a16="http://schemas.microsoft.com/office/drawing/2014/main" id="{E43E9FF0-5992-413D-874C-1D1AB39C79D5}"/>
                  </a:ext>
                </a:extLst>
              </p:cNvPr>
              <p:cNvPicPr/>
              <p:nvPr/>
            </p:nvPicPr>
            <p:blipFill>
              <a:blip r:embed="rId5"/>
              <a:stretch>
                <a:fillRect/>
              </a:stretch>
            </p:blipFill>
            <p:spPr>
              <a:xfrm>
                <a:off x="6448207" y="51340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36ED2C3E-9540-4EAA-A3BD-6945712E35E9}"/>
                  </a:ext>
                </a:extLst>
              </p14:cNvPr>
              <p14:cNvContentPartPr/>
              <p14:nvPr/>
            </p14:nvContentPartPr>
            <p14:xfrm>
              <a:off x="10529527" y="1756912"/>
              <a:ext cx="360" cy="360"/>
            </p14:xfrm>
          </p:contentPart>
        </mc:Choice>
        <mc:Fallback xmlns="">
          <p:pic>
            <p:nvPicPr>
              <p:cNvPr id="15" name="Ink 14">
                <a:extLst>
                  <a:ext uri="{FF2B5EF4-FFF2-40B4-BE49-F238E27FC236}">
                    <a16:creationId xmlns:a16="http://schemas.microsoft.com/office/drawing/2014/main" id="{36ED2C3E-9540-4EAA-A3BD-6945712E35E9}"/>
                  </a:ext>
                </a:extLst>
              </p:cNvPr>
              <p:cNvPicPr/>
              <p:nvPr/>
            </p:nvPicPr>
            <p:blipFill>
              <a:blip r:embed="rId5"/>
              <a:stretch>
                <a:fillRect/>
              </a:stretch>
            </p:blipFill>
            <p:spPr>
              <a:xfrm>
                <a:off x="10520527" y="1747912"/>
                <a:ext cx="18000" cy="18000"/>
              </a:xfrm>
              <a:prstGeom prst="rect">
                <a:avLst/>
              </a:prstGeom>
            </p:spPr>
          </p:pic>
        </mc:Fallback>
      </mc:AlternateContent>
      <p:graphicFrame>
        <p:nvGraphicFramePr>
          <p:cNvPr id="24601" name="Table 24600">
            <a:extLst>
              <a:ext uri="{FF2B5EF4-FFF2-40B4-BE49-F238E27FC236}">
                <a16:creationId xmlns:a16="http://schemas.microsoft.com/office/drawing/2014/main" id="{6887BF47-D870-4990-B800-077E85E33E02}"/>
              </a:ext>
            </a:extLst>
          </p:cNvPr>
          <p:cNvGraphicFramePr>
            <a:graphicFrameLocks noGrp="1"/>
          </p:cNvGraphicFramePr>
          <p:nvPr/>
        </p:nvGraphicFramePr>
        <p:xfrm>
          <a:off x="6589713" y="3738563"/>
          <a:ext cx="3822700" cy="2514601"/>
        </p:xfrm>
        <a:graphic>
          <a:graphicData uri="http://schemas.openxmlformats.org/drawingml/2006/table">
            <a:tbl>
              <a:tblPr firstRow="1" firstCol="1" bandRow="1">
                <a:tableStyleId>{5940675A-B579-460E-94D1-54222C63F5DA}</a:tableStyleId>
              </a:tblPr>
              <a:tblGrid>
                <a:gridCol w="1373011">
                  <a:extLst>
                    <a:ext uri="{9D8B030D-6E8A-4147-A177-3AD203B41FA5}">
                      <a16:colId xmlns:a16="http://schemas.microsoft.com/office/drawing/2014/main" val="20000"/>
                    </a:ext>
                  </a:extLst>
                </a:gridCol>
                <a:gridCol w="2449689">
                  <a:extLst>
                    <a:ext uri="{9D8B030D-6E8A-4147-A177-3AD203B41FA5}">
                      <a16:colId xmlns:a16="http://schemas.microsoft.com/office/drawing/2014/main" val="20001"/>
                    </a:ext>
                  </a:extLst>
                </a:gridCol>
              </a:tblGrid>
              <a:tr h="791059">
                <a:tc>
                  <a:txBody>
                    <a:bodyPr/>
                    <a:lstStyle/>
                    <a:p>
                      <a:pPr algn="ctr">
                        <a:lnSpc>
                          <a:spcPct val="107000"/>
                        </a:lnSpc>
                        <a:spcAft>
                          <a:spcPts val="800"/>
                        </a:spcAft>
                      </a:pPr>
                      <a:r>
                        <a:rPr lang="en-IN" sz="1100">
                          <a:effectLst/>
                        </a:rPr>
                        <a:t>Classes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tc>
                  <a:txBody>
                    <a:bodyPr/>
                    <a:lstStyle/>
                    <a:p>
                      <a:pPr algn="ctr">
                        <a:lnSpc>
                          <a:spcPct val="107000"/>
                        </a:lnSpc>
                        <a:spcAft>
                          <a:spcPts val="800"/>
                        </a:spcAft>
                      </a:pPr>
                      <a:r>
                        <a:rPr lang="en-IN" sz="1100">
                          <a:effectLst/>
                        </a:rPr>
                        <a:t>Tally marks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extLst>
                  <a:ext uri="{0D108BD9-81ED-4DB2-BD59-A6C34878D82A}">
                    <a16:rowId xmlns:a16="http://schemas.microsoft.com/office/drawing/2014/main" val="10000"/>
                  </a:ext>
                </a:extLst>
              </a:tr>
              <a:tr h="287257">
                <a:tc>
                  <a:txBody>
                    <a:bodyPr/>
                    <a:lstStyle/>
                    <a:p>
                      <a:pPr>
                        <a:lnSpc>
                          <a:spcPct val="107000"/>
                        </a:lnSpc>
                        <a:spcAft>
                          <a:spcPts val="800"/>
                        </a:spcAft>
                      </a:pPr>
                      <a:r>
                        <a:rPr lang="en-IN" sz="1100">
                          <a:effectLst/>
                        </a:rPr>
                        <a:t>2.0-2.4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extLst>
                  <a:ext uri="{0D108BD9-81ED-4DB2-BD59-A6C34878D82A}">
                    <a16:rowId xmlns:a16="http://schemas.microsoft.com/office/drawing/2014/main" val="10001"/>
                  </a:ext>
                </a:extLst>
              </a:tr>
              <a:tr h="287257">
                <a:tc>
                  <a:txBody>
                    <a:bodyPr/>
                    <a:lstStyle/>
                    <a:p>
                      <a:pPr>
                        <a:lnSpc>
                          <a:spcPct val="107000"/>
                        </a:lnSpc>
                        <a:spcAft>
                          <a:spcPts val="800"/>
                        </a:spcAft>
                      </a:pPr>
                      <a:r>
                        <a:rPr lang="en-IN" sz="1100">
                          <a:effectLst/>
                        </a:rPr>
                        <a:t>2.4-2.8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extLst>
                  <a:ext uri="{0D108BD9-81ED-4DB2-BD59-A6C34878D82A}">
                    <a16:rowId xmlns:a16="http://schemas.microsoft.com/office/drawing/2014/main" val="10002"/>
                  </a:ext>
                </a:extLst>
              </a:tr>
              <a:tr h="287257">
                <a:tc>
                  <a:txBody>
                    <a:bodyPr/>
                    <a:lstStyle/>
                    <a:p>
                      <a:pPr>
                        <a:lnSpc>
                          <a:spcPct val="107000"/>
                        </a:lnSpc>
                        <a:spcAft>
                          <a:spcPts val="800"/>
                        </a:spcAft>
                      </a:pPr>
                      <a:r>
                        <a:rPr lang="en-IN" sz="1100">
                          <a:effectLst/>
                        </a:rPr>
                        <a:t>2.8-3.2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extLst>
                  <a:ext uri="{0D108BD9-81ED-4DB2-BD59-A6C34878D82A}">
                    <a16:rowId xmlns:a16="http://schemas.microsoft.com/office/drawing/2014/main" val="10003"/>
                  </a:ext>
                </a:extLst>
              </a:tr>
              <a:tr h="287257">
                <a:tc>
                  <a:txBody>
                    <a:bodyPr/>
                    <a:lstStyle/>
                    <a:p>
                      <a:pPr>
                        <a:lnSpc>
                          <a:spcPct val="107000"/>
                        </a:lnSpc>
                        <a:spcAft>
                          <a:spcPts val="800"/>
                        </a:spcAft>
                      </a:pPr>
                      <a:r>
                        <a:rPr lang="en-IN" sz="1100">
                          <a:effectLst/>
                        </a:rPr>
                        <a:t>3.2-3.6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extLst>
                  <a:ext uri="{0D108BD9-81ED-4DB2-BD59-A6C34878D82A}">
                    <a16:rowId xmlns:a16="http://schemas.microsoft.com/office/drawing/2014/main" val="10004"/>
                  </a:ext>
                </a:extLst>
              </a:tr>
              <a:tr h="287257">
                <a:tc>
                  <a:txBody>
                    <a:bodyPr/>
                    <a:lstStyle/>
                    <a:p>
                      <a:pPr>
                        <a:lnSpc>
                          <a:spcPct val="107000"/>
                        </a:lnSpc>
                        <a:spcAft>
                          <a:spcPts val="800"/>
                        </a:spcAft>
                      </a:pPr>
                      <a:r>
                        <a:rPr lang="en-IN" sz="1100">
                          <a:effectLst/>
                        </a:rPr>
                        <a:t>3.6-4.0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extLst>
                  <a:ext uri="{0D108BD9-81ED-4DB2-BD59-A6C34878D82A}">
                    <a16:rowId xmlns:a16="http://schemas.microsoft.com/office/drawing/2014/main" val="10005"/>
                  </a:ext>
                </a:extLst>
              </a:tr>
              <a:tr h="287257">
                <a:tc>
                  <a:txBody>
                    <a:bodyPr/>
                    <a:lstStyle/>
                    <a:p>
                      <a:pPr>
                        <a:lnSpc>
                          <a:spcPct val="107000"/>
                        </a:lnSpc>
                        <a:spcAft>
                          <a:spcPts val="800"/>
                        </a:spcAft>
                      </a:pPr>
                      <a:r>
                        <a:rPr lang="en-IN" sz="1100">
                          <a:effectLst/>
                        </a:rPr>
                        <a:t>4.0-4.4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99" marR="68599" marT="0" marB="0"/>
                </a:tc>
                <a:extLst>
                  <a:ext uri="{0D108BD9-81ED-4DB2-BD59-A6C34878D82A}">
                    <a16:rowId xmlns:a16="http://schemas.microsoft.com/office/drawing/2014/main" val="10006"/>
                  </a:ext>
                </a:extLst>
              </a:tr>
            </a:tbl>
          </a:graphicData>
        </a:graphic>
      </p:graphicFrame>
      <p:grpSp>
        <p:nvGrpSpPr>
          <p:cNvPr id="25636" name="Group 24667">
            <a:extLst>
              <a:ext uri="{FF2B5EF4-FFF2-40B4-BE49-F238E27FC236}">
                <a16:creationId xmlns:a16="http://schemas.microsoft.com/office/drawing/2014/main" id="{B0AA6272-383B-43BB-800F-193D5CE65D73}"/>
              </a:ext>
            </a:extLst>
          </p:cNvPr>
          <p:cNvGrpSpPr>
            <a:grpSpLocks/>
          </p:cNvGrpSpPr>
          <p:nvPr/>
        </p:nvGrpSpPr>
        <p:grpSpPr bwMode="auto">
          <a:xfrm>
            <a:off x="10215563" y="4500563"/>
            <a:ext cx="0" cy="0"/>
            <a:chOff x="10215247" y="4500112"/>
            <a:chExt cx="360" cy="360"/>
          </a:xfrm>
        </p:grpSpPr>
        <mc:AlternateContent xmlns:mc="http://schemas.openxmlformats.org/markup-compatibility/2006" xmlns:p14="http://schemas.microsoft.com/office/powerpoint/2010/main">
          <mc:Choice Requires="p14">
            <p:contentPart p14:bwMode="auto" r:id="rId11">
              <p14:nvContentPartPr>
                <p14:cNvPr id="24665" name="Ink 24664">
                  <a:extLst>
                    <a:ext uri="{FF2B5EF4-FFF2-40B4-BE49-F238E27FC236}">
                      <a16:creationId xmlns:a16="http://schemas.microsoft.com/office/drawing/2014/main" id="{A0980C30-857D-473B-9339-ADB1AD66C1FF}"/>
                    </a:ext>
                  </a:extLst>
                </p14:cNvPr>
                <p14:cNvContentPartPr/>
                <p14:nvPr/>
              </p14:nvContentPartPr>
              <p14:xfrm>
                <a:off x="10215247" y="4500112"/>
                <a:ext cx="360" cy="360"/>
              </p14:xfrm>
            </p:contentPart>
          </mc:Choice>
          <mc:Fallback xmlns="">
            <p:pic>
              <p:nvPicPr>
                <p:cNvPr id="24665" name="Ink 24664">
                  <a:extLst>
                    <a:ext uri="{FF2B5EF4-FFF2-40B4-BE49-F238E27FC236}">
                      <a16:creationId xmlns:a16="http://schemas.microsoft.com/office/drawing/2014/main" id="{A0980C30-857D-473B-9339-ADB1AD66C1FF}"/>
                    </a:ext>
                  </a:extLst>
                </p:cNvPr>
                <p:cNvPicPr/>
                <p:nvPr/>
              </p:nvPicPr>
              <p:blipFill>
                <a:blip r:embed="rId12"/>
                <a:stretch>
                  <a:fillRect/>
                </a:stretch>
              </p:blipFill>
              <p:spPr>
                <a:xfrm>
                  <a:off x="10206247" y="449111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666" name="Ink 24665">
                  <a:extLst>
                    <a:ext uri="{FF2B5EF4-FFF2-40B4-BE49-F238E27FC236}">
                      <a16:creationId xmlns:a16="http://schemas.microsoft.com/office/drawing/2014/main" id="{0AE6F760-EF91-49E4-9EE1-CD9317B0C04F}"/>
                    </a:ext>
                  </a:extLst>
                </p14:cNvPr>
                <p14:cNvContentPartPr/>
                <p14:nvPr/>
              </p14:nvContentPartPr>
              <p14:xfrm>
                <a:off x="10215247" y="4500112"/>
                <a:ext cx="360" cy="360"/>
              </p14:xfrm>
            </p:contentPart>
          </mc:Choice>
          <mc:Fallback xmlns="">
            <p:pic>
              <p:nvPicPr>
                <p:cNvPr id="24666" name="Ink 24665">
                  <a:extLst>
                    <a:ext uri="{FF2B5EF4-FFF2-40B4-BE49-F238E27FC236}">
                      <a16:creationId xmlns:a16="http://schemas.microsoft.com/office/drawing/2014/main" id="{0AE6F760-EF91-49E4-9EE1-CD9317B0C04F}"/>
                    </a:ext>
                  </a:extLst>
                </p:cNvPr>
                <p:cNvPicPr/>
                <p:nvPr/>
              </p:nvPicPr>
              <p:blipFill>
                <a:blip r:embed="rId12"/>
                <a:stretch>
                  <a:fillRect/>
                </a:stretch>
              </p:blipFill>
              <p:spPr>
                <a:xfrm>
                  <a:off x="10206247" y="449111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667" name="Ink 24666">
                  <a:extLst>
                    <a:ext uri="{FF2B5EF4-FFF2-40B4-BE49-F238E27FC236}">
                      <a16:creationId xmlns:a16="http://schemas.microsoft.com/office/drawing/2014/main" id="{2FB5D1B1-E4B0-4697-AE22-A34EF3D45E2D}"/>
                    </a:ext>
                  </a:extLst>
                </p14:cNvPr>
                <p14:cNvContentPartPr/>
                <p14:nvPr/>
              </p14:nvContentPartPr>
              <p14:xfrm>
                <a:off x="10215247" y="4500112"/>
                <a:ext cx="360" cy="360"/>
              </p14:xfrm>
            </p:contentPart>
          </mc:Choice>
          <mc:Fallback xmlns="">
            <p:pic>
              <p:nvPicPr>
                <p:cNvPr id="24667" name="Ink 24666">
                  <a:extLst>
                    <a:ext uri="{FF2B5EF4-FFF2-40B4-BE49-F238E27FC236}">
                      <a16:creationId xmlns:a16="http://schemas.microsoft.com/office/drawing/2014/main" id="{2FB5D1B1-E4B0-4697-AE22-A34EF3D45E2D}"/>
                    </a:ext>
                  </a:extLst>
                </p:cNvPr>
                <p:cNvPicPr/>
                <p:nvPr/>
              </p:nvPicPr>
              <p:blipFill>
                <a:blip r:embed="rId15"/>
                <a:stretch>
                  <a:fillRect/>
                </a:stretch>
              </p:blipFill>
              <p:spPr>
                <a:xfrm>
                  <a:off x="10206247" y="4491112"/>
                  <a:ext cx="18000" cy="18000"/>
                </a:xfrm>
                <a:prstGeom prst="rect">
                  <a:avLst/>
                </a:prstGeom>
              </p:spPr>
            </p:pic>
          </mc:Fallback>
        </mc:AlternateContent>
      </p:gr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96EA28A3-6D81-489E-929F-E20966E7E0CD}"/>
              </a:ext>
            </a:extLst>
          </p:cNvPr>
          <p:cNvSpPr>
            <a:spLocks noGrp="1" noChangeArrowheads="1"/>
          </p:cNvSpPr>
          <p:nvPr>
            <p:ph type="title"/>
          </p:nvPr>
        </p:nvSpPr>
        <p:spPr>
          <a:xfrm>
            <a:off x="646113" y="452438"/>
            <a:ext cx="9404350" cy="693737"/>
          </a:xfrm>
        </p:spPr>
        <p:txBody>
          <a:bodyPr/>
          <a:lstStyle/>
          <a:p>
            <a:pPr algn="ctr"/>
            <a:r>
              <a:rPr lang="en-IN" altLang="en-US" sz="2400" b="1"/>
              <a:t>CUMULATIVE FREQUENCY DISTRIBUTION</a:t>
            </a:r>
          </a:p>
        </p:txBody>
      </p:sp>
      <p:graphicFrame>
        <p:nvGraphicFramePr>
          <p:cNvPr id="3" name="Content Placeholder 2">
            <a:extLst>
              <a:ext uri="{FF2B5EF4-FFF2-40B4-BE49-F238E27FC236}">
                <a16:creationId xmlns:a16="http://schemas.microsoft.com/office/drawing/2014/main" id="{D6399409-A84A-49C6-AFC6-0EF38D1EB858}"/>
              </a:ext>
            </a:extLst>
          </p:cNvPr>
          <p:cNvGraphicFramePr>
            <a:graphicFrameLocks noGrp="1"/>
          </p:cNvGraphicFramePr>
          <p:nvPr>
            <p:ph idx="1"/>
          </p:nvPr>
        </p:nvGraphicFramePr>
        <p:xfrm>
          <a:off x="2643188" y="3044825"/>
          <a:ext cx="7127875" cy="2954339"/>
        </p:xfrm>
        <a:graphic>
          <a:graphicData uri="http://schemas.openxmlformats.org/drawingml/2006/table">
            <a:tbl>
              <a:tblPr firstRow="1" firstCol="1" bandRow="1">
                <a:tableStyleId>{5940675A-B579-460E-94D1-54222C63F5DA}</a:tableStyleId>
              </a:tblPr>
              <a:tblGrid>
                <a:gridCol w="1118310">
                  <a:extLst>
                    <a:ext uri="{9D8B030D-6E8A-4147-A177-3AD203B41FA5}">
                      <a16:colId xmlns:a16="http://schemas.microsoft.com/office/drawing/2014/main" val="20000"/>
                    </a:ext>
                  </a:extLst>
                </a:gridCol>
                <a:gridCol w="1279500">
                  <a:extLst>
                    <a:ext uri="{9D8B030D-6E8A-4147-A177-3AD203B41FA5}">
                      <a16:colId xmlns:a16="http://schemas.microsoft.com/office/drawing/2014/main" val="20001"/>
                    </a:ext>
                  </a:extLst>
                </a:gridCol>
                <a:gridCol w="1167670">
                  <a:extLst>
                    <a:ext uri="{9D8B030D-6E8A-4147-A177-3AD203B41FA5}">
                      <a16:colId xmlns:a16="http://schemas.microsoft.com/office/drawing/2014/main" val="20002"/>
                    </a:ext>
                  </a:extLst>
                </a:gridCol>
                <a:gridCol w="1298011">
                  <a:extLst>
                    <a:ext uri="{9D8B030D-6E8A-4147-A177-3AD203B41FA5}">
                      <a16:colId xmlns:a16="http://schemas.microsoft.com/office/drawing/2014/main" val="20003"/>
                    </a:ext>
                  </a:extLst>
                </a:gridCol>
                <a:gridCol w="1183866">
                  <a:extLst>
                    <a:ext uri="{9D8B030D-6E8A-4147-A177-3AD203B41FA5}">
                      <a16:colId xmlns:a16="http://schemas.microsoft.com/office/drawing/2014/main" val="20004"/>
                    </a:ext>
                  </a:extLst>
                </a:gridCol>
                <a:gridCol w="1080518">
                  <a:extLst>
                    <a:ext uri="{9D8B030D-6E8A-4147-A177-3AD203B41FA5}">
                      <a16:colId xmlns:a16="http://schemas.microsoft.com/office/drawing/2014/main" val="20005"/>
                    </a:ext>
                  </a:extLst>
                </a:gridCol>
              </a:tblGrid>
              <a:tr h="670064">
                <a:tc>
                  <a:txBody>
                    <a:bodyPr/>
                    <a:lstStyle/>
                    <a:p>
                      <a:pPr algn="ctr">
                        <a:lnSpc>
                          <a:spcPct val="107000"/>
                        </a:lnSpc>
                        <a:spcAft>
                          <a:spcPts val="800"/>
                        </a:spcAft>
                      </a:pPr>
                      <a:r>
                        <a:rPr lang="en-IN" sz="1100">
                          <a:effectLst/>
                        </a:rPr>
                        <a:t>Classes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gn="ctr">
                        <a:lnSpc>
                          <a:spcPct val="107000"/>
                        </a:lnSpc>
                        <a:spcAft>
                          <a:spcPts val="800"/>
                        </a:spcAft>
                      </a:pPr>
                      <a:r>
                        <a:rPr lang="en-IN" sz="1100">
                          <a:effectLst/>
                        </a:rPr>
                        <a:t>Less than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Cumulative 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Cumulative 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0"/>
                  </a:ext>
                </a:extLst>
              </a:tr>
              <a:tr h="326325">
                <a:tc>
                  <a:txBody>
                    <a:bodyPr/>
                    <a:lstStyle/>
                    <a:p>
                      <a:pPr>
                        <a:lnSpc>
                          <a:spcPct val="107000"/>
                        </a:lnSpc>
                        <a:spcAft>
                          <a:spcPts val="800"/>
                        </a:spcAft>
                      </a:pPr>
                      <a:r>
                        <a:rPr lang="en-IN" sz="1100" dirty="0">
                          <a:effectLst/>
                        </a:rPr>
                        <a:t>30-40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1"/>
                  </a:ext>
                </a:extLst>
              </a:tr>
              <a:tr h="326325">
                <a:tc>
                  <a:txBody>
                    <a:bodyPr/>
                    <a:lstStyle/>
                    <a:p>
                      <a:pPr>
                        <a:lnSpc>
                          <a:spcPct val="107000"/>
                        </a:lnSpc>
                        <a:spcAft>
                          <a:spcPts val="800"/>
                        </a:spcAft>
                      </a:pPr>
                      <a:r>
                        <a:rPr lang="en-IN" sz="1100">
                          <a:effectLst/>
                        </a:rPr>
                        <a:t>40-50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2"/>
                  </a:ext>
                </a:extLst>
              </a:tr>
              <a:tr h="326325">
                <a:tc>
                  <a:txBody>
                    <a:bodyPr/>
                    <a:lstStyle/>
                    <a:p>
                      <a:pPr>
                        <a:lnSpc>
                          <a:spcPct val="107000"/>
                        </a:lnSpc>
                        <a:spcAft>
                          <a:spcPts val="800"/>
                        </a:spcAft>
                      </a:pPr>
                      <a:r>
                        <a:rPr lang="en-IN" sz="1100">
                          <a:effectLst/>
                        </a:rPr>
                        <a:t>50-60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dirty="0">
                          <a:effectLst/>
                        </a:rPr>
                        <a:t>Less than 60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3"/>
                  </a:ext>
                </a:extLst>
              </a:tr>
              <a:tr h="326325">
                <a:tc>
                  <a:txBody>
                    <a:bodyPr/>
                    <a:lstStyle/>
                    <a:p>
                      <a:pPr>
                        <a:lnSpc>
                          <a:spcPct val="107000"/>
                        </a:lnSpc>
                        <a:spcAft>
                          <a:spcPts val="800"/>
                        </a:spcAft>
                      </a:pPr>
                      <a:r>
                        <a:rPr lang="en-IN" sz="1100">
                          <a:effectLst/>
                        </a:rPr>
                        <a:t>60-70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4"/>
                  </a:ext>
                </a:extLst>
              </a:tr>
              <a:tr h="326325">
                <a:tc>
                  <a:txBody>
                    <a:bodyPr/>
                    <a:lstStyle/>
                    <a:p>
                      <a:pPr>
                        <a:lnSpc>
                          <a:spcPct val="107000"/>
                        </a:lnSpc>
                        <a:spcAft>
                          <a:spcPts val="800"/>
                        </a:spcAft>
                      </a:pPr>
                      <a:r>
                        <a:rPr lang="en-IN" sz="1100">
                          <a:effectLst/>
                        </a:rPr>
                        <a:t>70-80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5"/>
                  </a:ext>
                </a:extLst>
              </a:tr>
              <a:tr h="326325">
                <a:tc>
                  <a:txBody>
                    <a:bodyPr/>
                    <a:lstStyle/>
                    <a:p>
                      <a:pPr>
                        <a:lnSpc>
                          <a:spcPct val="107000"/>
                        </a:lnSpc>
                        <a:spcAft>
                          <a:spcPts val="800"/>
                        </a:spcAft>
                      </a:pPr>
                      <a:r>
                        <a:rPr lang="en-IN" sz="1100">
                          <a:effectLst/>
                        </a:rPr>
                        <a:t>80-90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6"/>
                  </a:ext>
                </a:extLst>
              </a:tr>
              <a:tr h="326325">
                <a:tc>
                  <a:txBody>
                    <a:bodyPr/>
                    <a:lstStyle/>
                    <a:p>
                      <a:pPr>
                        <a:lnSpc>
                          <a:spcPct val="107000"/>
                        </a:lnSpc>
                        <a:spcAft>
                          <a:spcPts val="800"/>
                        </a:spcAft>
                      </a:pPr>
                      <a:r>
                        <a:rPr lang="en-IN" sz="11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7"/>
                  </a:ext>
                </a:extLst>
              </a:tr>
            </a:tbl>
          </a:graphicData>
        </a:graphic>
      </p:graphicFrame>
      <p:sp>
        <p:nvSpPr>
          <p:cNvPr id="26627" name="TextBox 6">
            <a:extLst>
              <a:ext uri="{FF2B5EF4-FFF2-40B4-BE49-F238E27FC236}">
                <a16:creationId xmlns:a16="http://schemas.microsoft.com/office/drawing/2014/main" id="{DE144B16-DB5D-4BD3-A886-CA33D2C0C1E5}"/>
              </a:ext>
            </a:extLst>
          </p:cNvPr>
          <p:cNvSpPr txBox="1">
            <a:spLocks noChangeArrowheads="1"/>
          </p:cNvSpPr>
          <p:nvPr/>
        </p:nvSpPr>
        <p:spPr bwMode="auto">
          <a:xfrm>
            <a:off x="754063" y="1146175"/>
            <a:ext cx="1053306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 typeface="Arial" panose="020B0604020202020204" pitchFamily="34" charset="0"/>
              <a:buChar char="•"/>
            </a:pPr>
            <a:r>
              <a:rPr lang="en-IN" altLang="en-US" sz="1800">
                <a:latin typeface="Times-Roman"/>
              </a:rPr>
              <a:t>Cumulative frequency of a class-interval can be obtained by adding the frequency of that class-interval to the sum of the frequencies of the preceding class-intervals.</a:t>
            </a:r>
          </a:p>
          <a:p>
            <a:pPr>
              <a:spcBef>
                <a:spcPct val="0"/>
              </a:spcBef>
              <a:buClrTx/>
              <a:buSzTx/>
              <a:buFont typeface="Arial" panose="020B0604020202020204" pitchFamily="34" charset="0"/>
              <a:buChar char="•"/>
            </a:pPr>
            <a:r>
              <a:rPr lang="en-IN" altLang="en-US" sz="1800">
                <a:latin typeface="Times-Roman"/>
              </a:rPr>
              <a:t>There are two types of cumulative frequencies</a:t>
            </a:r>
          </a:p>
          <a:p>
            <a:pPr lvl="1">
              <a:spcBef>
                <a:spcPct val="0"/>
              </a:spcBef>
              <a:buClrTx/>
              <a:buSzTx/>
              <a:buFontTx/>
              <a:buNone/>
            </a:pPr>
            <a:r>
              <a:rPr lang="en-IN" altLang="en-US">
                <a:latin typeface="Times-Roman"/>
              </a:rPr>
              <a:t> (1) less than (or, from below) cumulative frequency, and </a:t>
            </a:r>
          </a:p>
          <a:p>
            <a:pPr lvl="1">
              <a:spcBef>
                <a:spcPct val="0"/>
              </a:spcBef>
              <a:buClrTx/>
              <a:buSzTx/>
              <a:buFontTx/>
              <a:buNone/>
            </a:pPr>
            <a:r>
              <a:rPr lang="en-IN" altLang="en-US">
                <a:latin typeface="Times-Roman"/>
              </a:rPr>
              <a:t> (2) more than (or, from above) cumulative frequencies.</a:t>
            </a:r>
            <a:endParaRPr lang="en-I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ABA1FB36-509F-4E9F-BD0D-47024B44B059}"/>
              </a:ext>
            </a:extLst>
          </p:cNvPr>
          <p:cNvSpPr>
            <a:spLocks noGrp="1" noChangeArrowheads="1"/>
          </p:cNvSpPr>
          <p:nvPr>
            <p:ph type="title"/>
          </p:nvPr>
        </p:nvSpPr>
        <p:spPr>
          <a:xfrm>
            <a:off x="646113" y="452438"/>
            <a:ext cx="9404350" cy="693737"/>
          </a:xfrm>
        </p:spPr>
        <p:txBody>
          <a:bodyPr/>
          <a:lstStyle/>
          <a:p>
            <a:pPr algn="ctr"/>
            <a:r>
              <a:rPr lang="en-IN" altLang="en-US" sz="2400" b="1"/>
              <a:t>CUMULATIVE FREQUENCY DISTRIBUTION</a:t>
            </a:r>
          </a:p>
        </p:txBody>
      </p:sp>
      <p:graphicFrame>
        <p:nvGraphicFramePr>
          <p:cNvPr id="3" name="Content Placeholder 2">
            <a:extLst>
              <a:ext uri="{FF2B5EF4-FFF2-40B4-BE49-F238E27FC236}">
                <a16:creationId xmlns:a16="http://schemas.microsoft.com/office/drawing/2014/main" id="{BD9D9D42-2D64-495D-9035-C6B3F1B30722}"/>
              </a:ext>
            </a:extLst>
          </p:cNvPr>
          <p:cNvGraphicFramePr>
            <a:graphicFrameLocks noGrp="1"/>
          </p:cNvGraphicFramePr>
          <p:nvPr>
            <p:ph idx="1"/>
          </p:nvPr>
        </p:nvGraphicFramePr>
        <p:xfrm>
          <a:off x="2643188" y="3044825"/>
          <a:ext cx="7127875" cy="2954339"/>
        </p:xfrm>
        <a:graphic>
          <a:graphicData uri="http://schemas.openxmlformats.org/drawingml/2006/table">
            <a:tbl>
              <a:tblPr firstRow="1" firstCol="1" bandRow="1">
                <a:tableStyleId>{5940675A-B579-460E-94D1-54222C63F5DA}</a:tableStyleId>
              </a:tblPr>
              <a:tblGrid>
                <a:gridCol w="1118310">
                  <a:extLst>
                    <a:ext uri="{9D8B030D-6E8A-4147-A177-3AD203B41FA5}">
                      <a16:colId xmlns:a16="http://schemas.microsoft.com/office/drawing/2014/main" val="20000"/>
                    </a:ext>
                  </a:extLst>
                </a:gridCol>
                <a:gridCol w="1279500">
                  <a:extLst>
                    <a:ext uri="{9D8B030D-6E8A-4147-A177-3AD203B41FA5}">
                      <a16:colId xmlns:a16="http://schemas.microsoft.com/office/drawing/2014/main" val="20001"/>
                    </a:ext>
                  </a:extLst>
                </a:gridCol>
                <a:gridCol w="1167670">
                  <a:extLst>
                    <a:ext uri="{9D8B030D-6E8A-4147-A177-3AD203B41FA5}">
                      <a16:colId xmlns:a16="http://schemas.microsoft.com/office/drawing/2014/main" val="20002"/>
                    </a:ext>
                  </a:extLst>
                </a:gridCol>
                <a:gridCol w="1298011">
                  <a:extLst>
                    <a:ext uri="{9D8B030D-6E8A-4147-A177-3AD203B41FA5}">
                      <a16:colId xmlns:a16="http://schemas.microsoft.com/office/drawing/2014/main" val="20003"/>
                    </a:ext>
                  </a:extLst>
                </a:gridCol>
                <a:gridCol w="1183866">
                  <a:extLst>
                    <a:ext uri="{9D8B030D-6E8A-4147-A177-3AD203B41FA5}">
                      <a16:colId xmlns:a16="http://schemas.microsoft.com/office/drawing/2014/main" val="20004"/>
                    </a:ext>
                  </a:extLst>
                </a:gridCol>
                <a:gridCol w="1080518">
                  <a:extLst>
                    <a:ext uri="{9D8B030D-6E8A-4147-A177-3AD203B41FA5}">
                      <a16:colId xmlns:a16="http://schemas.microsoft.com/office/drawing/2014/main" val="20005"/>
                    </a:ext>
                  </a:extLst>
                </a:gridCol>
              </a:tblGrid>
              <a:tr h="670064">
                <a:tc>
                  <a:txBody>
                    <a:bodyPr/>
                    <a:lstStyle/>
                    <a:p>
                      <a:pPr algn="ctr">
                        <a:lnSpc>
                          <a:spcPct val="107000"/>
                        </a:lnSpc>
                        <a:spcAft>
                          <a:spcPts val="800"/>
                        </a:spcAft>
                      </a:pPr>
                      <a:r>
                        <a:rPr lang="en-IN" sz="1100">
                          <a:effectLst/>
                        </a:rPr>
                        <a:t>Classes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gn="ctr">
                        <a:lnSpc>
                          <a:spcPct val="107000"/>
                        </a:lnSpc>
                        <a:spcAft>
                          <a:spcPts val="800"/>
                        </a:spcAft>
                      </a:pPr>
                      <a:r>
                        <a:rPr lang="en-IN" sz="1100">
                          <a:effectLst/>
                        </a:rPr>
                        <a:t>Less than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Cumulative 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Cumulative 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0"/>
                  </a:ext>
                </a:extLst>
              </a:tr>
              <a:tr h="326325">
                <a:tc>
                  <a:txBody>
                    <a:bodyPr/>
                    <a:lstStyle/>
                    <a:p>
                      <a:pPr>
                        <a:lnSpc>
                          <a:spcPct val="107000"/>
                        </a:lnSpc>
                        <a:spcAft>
                          <a:spcPts val="800"/>
                        </a:spcAft>
                      </a:pPr>
                      <a:r>
                        <a:rPr lang="en-IN" sz="1100" dirty="0">
                          <a:effectLst/>
                        </a:rPr>
                        <a:t>30-40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dirty="0">
                          <a:effectLst/>
                        </a:rPr>
                        <a:t>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1"/>
                  </a:ext>
                </a:extLst>
              </a:tr>
              <a:tr h="326325">
                <a:tc>
                  <a:txBody>
                    <a:bodyPr/>
                    <a:lstStyle/>
                    <a:p>
                      <a:pPr>
                        <a:lnSpc>
                          <a:spcPct val="107000"/>
                        </a:lnSpc>
                        <a:spcAft>
                          <a:spcPts val="800"/>
                        </a:spcAft>
                      </a:pPr>
                      <a:r>
                        <a:rPr lang="en-IN" sz="1100">
                          <a:effectLst/>
                        </a:rPr>
                        <a:t>40-50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dirty="0">
                          <a:effectLst/>
                        </a:rPr>
                        <a:t>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40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2"/>
                  </a:ext>
                </a:extLst>
              </a:tr>
              <a:tr h="326325">
                <a:tc>
                  <a:txBody>
                    <a:bodyPr/>
                    <a:lstStyle/>
                    <a:p>
                      <a:pPr>
                        <a:lnSpc>
                          <a:spcPct val="107000"/>
                        </a:lnSpc>
                        <a:spcAft>
                          <a:spcPts val="800"/>
                        </a:spcAft>
                      </a:pPr>
                      <a:r>
                        <a:rPr lang="en-IN" sz="1100">
                          <a:effectLst/>
                        </a:rPr>
                        <a:t>50-60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3"/>
                  </a:ext>
                </a:extLst>
              </a:tr>
              <a:tr h="326325">
                <a:tc>
                  <a:txBody>
                    <a:bodyPr/>
                    <a:lstStyle/>
                    <a:p>
                      <a:pPr>
                        <a:lnSpc>
                          <a:spcPct val="107000"/>
                        </a:lnSpc>
                        <a:spcAft>
                          <a:spcPts val="800"/>
                        </a:spcAft>
                      </a:pPr>
                      <a:r>
                        <a:rPr lang="en-IN" sz="1100">
                          <a:effectLst/>
                        </a:rPr>
                        <a:t>60-70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60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15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4"/>
                  </a:ext>
                </a:extLst>
              </a:tr>
              <a:tr h="326325">
                <a:tc>
                  <a:txBody>
                    <a:bodyPr/>
                    <a:lstStyle/>
                    <a:p>
                      <a:pPr>
                        <a:lnSpc>
                          <a:spcPct val="107000"/>
                        </a:lnSpc>
                        <a:spcAft>
                          <a:spcPts val="800"/>
                        </a:spcAft>
                      </a:pPr>
                      <a:r>
                        <a:rPr lang="en-IN" sz="1100">
                          <a:effectLst/>
                        </a:rPr>
                        <a:t>70-80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than70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5"/>
                  </a:ext>
                </a:extLst>
              </a:tr>
              <a:tr h="326325">
                <a:tc>
                  <a:txBody>
                    <a:bodyPr/>
                    <a:lstStyle/>
                    <a:p>
                      <a:pPr>
                        <a:lnSpc>
                          <a:spcPct val="107000"/>
                        </a:lnSpc>
                        <a:spcAft>
                          <a:spcPts val="800"/>
                        </a:spcAft>
                      </a:pPr>
                      <a:r>
                        <a:rPr lang="en-IN" sz="1100">
                          <a:effectLst/>
                        </a:rPr>
                        <a:t>80-90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Less than 90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More than 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6"/>
                  </a:ext>
                </a:extLst>
              </a:tr>
              <a:tr h="326325">
                <a:tc>
                  <a:txBody>
                    <a:bodyPr/>
                    <a:lstStyle/>
                    <a:p>
                      <a:pPr>
                        <a:lnSpc>
                          <a:spcPct val="107000"/>
                        </a:lnSpc>
                        <a:spcAft>
                          <a:spcPts val="800"/>
                        </a:spcAft>
                      </a:pPr>
                      <a:r>
                        <a:rPr lang="en-IN" sz="11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7" marR="68567" marT="0" marB="0"/>
                </a:tc>
                <a:extLst>
                  <a:ext uri="{0D108BD9-81ED-4DB2-BD59-A6C34878D82A}">
                    <a16:rowId xmlns:a16="http://schemas.microsoft.com/office/drawing/2014/main" val="10007"/>
                  </a:ext>
                </a:extLst>
              </a:tr>
            </a:tbl>
          </a:graphicData>
        </a:graphic>
      </p:graphicFrame>
      <p:sp>
        <p:nvSpPr>
          <p:cNvPr id="27651" name="TextBox 6">
            <a:extLst>
              <a:ext uri="{FF2B5EF4-FFF2-40B4-BE49-F238E27FC236}">
                <a16:creationId xmlns:a16="http://schemas.microsoft.com/office/drawing/2014/main" id="{D72AD15C-AED5-4E6D-98AD-68F33C414DC2}"/>
              </a:ext>
            </a:extLst>
          </p:cNvPr>
          <p:cNvSpPr txBox="1">
            <a:spLocks noChangeArrowheads="1"/>
          </p:cNvSpPr>
          <p:nvPr/>
        </p:nvSpPr>
        <p:spPr bwMode="auto">
          <a:xfrm>
            <a:off x="754063" y="1146175"/>
            <a:ext cx="1053306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 typeface="Arial" panose="020B0604020202020204" pitchFamily="34" charset="0"/>
              <a:buChar char="•"/>
            </a:pPr>
            <a:r>
              <a:rPr lang="en-IN" altLang="en-US" sz="1800">
                <a:latin typeface="Times-Roman"/>
              </a:rPr>
              <a:t>Cumulative frequency of a class-interval can be obtained by adding the frequency of that class-interval to the sum of the frequencies of the preceding class-intervals.</a:t>
            </a:r>
          </a:p>
          <a:p>
            <a:pPr>
              <a:spcBef>
                <a:spcPct val="0"/>
              </a:spcBef>
              <a:buClrTx/>
              <a:buSzTx/>
              <a:buFont typeface="Arial" panose="020B0604020202020204" pitchFamily="34" charset="0"/>
              <a:buChar char="•"/>
            </a:pPr>
            <a:r>
              <a:rPr lang="en-IN" altLang="en-US" sz="1800">
                <a:latin typeface="Times-Roman"/>
              </a:rPr>
              <a:t>There are two types of cumulative frequencies</a:t>
            </a:r>
          </a:p>
          <a:p>
            <a:pPr lvl="1">
              <a:spcBef>
                <a:spcPct val="0"/>
              </a:spcBef>
              <a:buClrTx/>
              <a:buSzTx/>
              <a:buFontTx/>
              <a:buNone/>
            </a:pPr>
            <a:r>
              <a:rPr lang="en-IN" altLang="en-US">
                <a:latin typeface="Times-Roman"/>
              </a:rPr>
              <a:t> (1) less than (or, from below) cumulative frequency, and </a:t>
            </a:r>
          </a:p>
          <a:p>
            <a:pPr lvl="1">
              <a:spcBef>
                <a:spcPct val="0"/>
              </a:spcBef>
              <a:buClrTx/>
              <a:buSzTx/>
              <a:buFontTx/>
              <a:buNone/>
            </a:pPr>
            <a:r>
              <a:rPr lang="en-IN" altLang="en-US">
                <a:latin typeface="Times-Roman"/>
              </a:rPr>
              <a:t> (2) more than (or, from above) cumulative frequencies.</a:t>
            </a:r>
            <a:endParaRPr lang="en-IN" altLang="en-US"/>
          </a:p>
        </p:txBody>
      </p:sp>
      <p:sp>
        <p:nvSpPr>
          <p:cNvPr id="6" name="TextBox 5">
            <a:extLst>
              <a:ext uri="{FF2B5EF4-FFF2-40B4-BE49-F238E27FC236}">
                <a16:creationId xmlns:a16="http://schemas.microsoft.com/office/drawing/2014/main" id="{1BC8CA5A-E6B9-4FAD-8BAF-A09222D91AA7}"/>
              </a:ext>
            </a:extLst>
          </p:cNvPr>
          <p:cNvSpPr txBox="1">
            <a:spLocks noChangeArrowheads="1"/>
          </p:cNvSpPr>
          <p:nvPr/>
        </p:nvSpPr>
        <p:spPr bwMode="auto">
          <a:xfrm>
            <a:off x="3160713" y="2624138"/>
            <a:ext cx="6092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Tx/>
              <a:buNone/>
            </a:pPr>
            <a:r>
              <a:rPr lang="en-IN" altLang="en-US" sz="1800">
                <a:solidFill>
                  <a:srgbClr val="737373"/>
                </a:solidFill>
                <a:latin typeface="NexusSans"/>
              </a:rPr>
              <a:t> </a:t>
            </a:r>
            <a:r>
              <a:rPr lang="en-IN" altLang="en-US" sz="1800">
                <a:solidFill>
                  <a:srgbClr val="FFFF00"/>
                </a:solidFill>
                <a:latin typeface="NexusSans"/>
              </a:rPr>
              <a:t>Distribution of home prices  (1 unit is Lakh).</a:t>
            </a:r>
            <a:endParaRPr lang="en-IN" altLang="en-US" sz="180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497821" y="1659635"/>
            <a:ext cx="7180618" cy="19110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568952" y="185928"/>
            <a:ext cx="7239000" cy="63242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85808" y="1484375"/>
            <a:ext cx="9396641" cy="19446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20011" y="492251"/>
            <a:ext cx="8923655" cy="4833620"/>
            <a:chOff x="1620011" y="492251"/>
            <a:chExt cx="8923655" cy="4833620"/>
          </a:xfrm>
        </p:grpSpPr>
        <p:pic>
          <p:nvPicPr>
            <p:cNvPr id="3" name="object 3"/>
            <p:cNvPicPr/>
            <p:nvPr/>
          </p:nvPicPr>
          <p:blipFill>
            <a:blip r:embed="rId2" cstate="print"/>
            <a:stretch>
              <a:fillRect/>
            </a:stretch>
          </p:blipFill>
          <p:spPr>
            <a:xfrm>
              <a:off x="1625675" y="492251"/>
              <a:ext cx="8917657" cy="2154936"/>
            </a:xfrm>
            <a:prstGeom prst="rect">
              <a:avLst/>
            </a:prstGeom>
          </p:spPr>
        </p:pic>
        <p:pic>
          <p:nvPicPr>
            <p:cNvPr id="4" name="object 4"/>
            <p:cNvPicPr/>
            <p:nvPr/>
          </p:nvPicPr>
          <p:blipFill>
            <a:blip r:embed="rId3" cstate="print"/>
            <a:stretch>
              <a:fillRect/>
            </a:stretch>
          </p:blipFill>
          <p:spPr>
            <a:xfrm>
              <a:off x="1620011" y="2673095"/>
              <a:ext cx="8815753" cy="2652343"/>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6172" y="1006520"/>
            <a:ext cx="9185836" cy="367431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9050EAD3-3CE8-4982-BD21-EA591C5194FF}"/>
              </a:ext>
            </a:extLst>
          </p:cNvPr>
          <p:cNvSpPr>
            <a:spLocks noGrp="1" noChangeArrowheads="1"/>
          </p:cNvSpPr>
          <p:nvPr>
            <p:ph type="title"/>
          </p:nvPr>
        </p:nvSpPr>
        <p:spPr/>
        <p:txBody>
          <a:bodyPr/>
          <a:lstStyle/>
          <a:p>
            <a:r>
              <a:rPr lang="en-IN" altLang="en-US"/>
              <a:t>Relative frequency</a:t>
            </a:r>
          </a:p>
        </p:txBody>
      </p:sp>
      <p:sp>
        <p:nvSpPr>
          <p:cNvPr id="27651" name="Content Placeholder 2">
            <a:extLst>
              <a:ext uri="{FF2B5EF4-FFF2-40B4-BE49-F238E27FC236}">
                <a16:creationId xmlns:a16="http://schemas.microsoft.com/office/drawing/2014/main" id="{0D4859CD-469A-48AC-AA70-8A0FA65683A7}"/>
              </a:ext>
            </a:extLst>
          </p:cNvPr>
          <p:cNvSpPr>
            <a:spLocks noGrp="1" noChangeArrowheads="1"/>
          </p:cNvSpPr>
          <p:nvPr>
            <p:ph idx="1"/>
          </p:nvPr>
        </p:nvSpPr>
        <p:spPr>
          <a:xfrm>
            <a:off x="762000" y="1152525"/>
            <a:ext cx="9488488" cy="1192213"/>
          </a:xfrm>
        </p:spPr>
        <p:txBody>
          <a:bodyPr>
            <a:normAutofit fontScale="92500" lnSpcReduction="10000"/>
          </a:bodyPr>
          <a:lstStyle/>
          <a:p>
            <a:pPr>
              <a:buFont typeface="Wingdings 3" panose="05040102010807070707" pitchFamily="82" charset="2"/>
              <a:buChar char=""/>
              <a:defRPr/>
            </a:pPr>
            <a:r>
              <a:rPr lang="en-IN" altLang="en-US" sz="1800" dirty="0">
                <a:latin typeface="Times-Roman"/>
              </a:rPr>
              <a:t>A relative frequency distribution consists of the relative frequencies, or proportions (percentages), of observations belonging to each category.</a:t>
            </a:r>
          </a:p>
          <a:p>
            <a:pPr>
              <a:buFont typeface="Wingdings 3" panose="05040102010807070707" pitchFamily="82" charset="2"/>
              <a:buChar char=""/>
              <a:defRPr/>
            </a:pPr>
            <a:r>
              <a:rPr lang="en-IN" altLang="en-US" sz="1800" dirty="0">
                <a:latin typeface="Times-Roman"/>
              </a:rPr>
              <a:t>Relative frequencies have a useful interpretation: They give the chance or probability of getting an observation from each category in a blind or random draw.</a:t>
            </a:r>
          </a:p>
          <a:p>
            <a:pPr marL="0" indent="0">
              <a:buFont typeface="Wingdings 3" panose="05040102010807070707" pitchFamily="82" charset="2"/>
              <a:buNone/>
              <a:defRPr/>
            </a:pPr>
            <a:endParaRPr lang="en-IN" altLang="en-US" sz="1800" dirty="0">
              <a:latin typeface="Times-Roman"/>
            </a:endParaRPr>
          </a:p>
        </p:txBody>
      </p:sp>
      <p:sp>
        <p:nvSpPr>
          <p:cNvPr id="7" name="TextBox 6">
            <a:extLst>
              <a:ext uri="{FF2B5EF4-FFF2-40B4-BE49-F238E27FC236}">
                <a16:creationId xmlns:a16="http://schemas.microsoft.com/office/drawing/2014/main" id="{8FE679D4-207B-47E3-8150-DE9EA359C4D6}"/>
              </a:ext>
            </a:extLst>
          </p:cNvPr>
          <p:cNvSpPr txBox="1">
            <a:spLocks noRot="1" noChangeAspect="1" noMove="1" noResize="1" noEditPoints="1" noAdjustHandles="1" noChangeArrowheads="1" noChangeShapeType="1" noTextEdit="1"/>
          </p:cNvSpPr>
          <p:nvPr/>
        </p:nvSpPr>
        <p:spPr>
          <a:xfrm>
            <a:off x="1600200" y="2666123"/>
            <a:ext cx="6093724" cy="664926"/>
          </a:xfrm>
          <a:prstGeom prst="rect">
            <a:avLst/>
          </a:prstGeom>
          <a:blipFill>
            <a:blip r:embed="rId2"/>
            <a:stretch>
              <a:fillRect/>
            </a:stretch>
          </a:blipFill>
        </p:spPr>
        <p:txBody>
          <a:bodyPr/>
          <a:lstStyle/>
          <a:p>
            <a:pPr>
              <a:defRPr/>
            </a:pPr>
            <a:r>
              <a:rPr lang="en-IN" dirty="0">
                <a:noFill/>
              </a:rPr>
              <a:t> </a:t>
            </a:r>
          </a:p>
        </p:txBody>
      </p:sp>
      <p:graphicFrame>
        <p:nvGraphicFramePr>
          <p:cNvPr id="5" name="Content Placeholder 2">
            <a:extLst>
              <a:ext uri="{FF2B5EF4-FFF2-40B4-BE49-F238E27FC236}">
                <a16:creationId xmlns:a16="http://schemas.microsoft.com/office/drawing/2014/main" id="{C6ED6CAB-53F9-407D-808D-5CF09E887F90}"/>
              </a:ext>
            </a:extLst>
          </p:cNvPr>
          <p:cNvGraphicFramePr>
            <a:graphicFrameLocks/>
          </p:cNvGraphicFramePr>
          <p:nvPr>
            <p:extLst>
              <p:ext uri="{D42A27DB-BD31-4B8C-83A1-F6EECF244321}">
                <p14:modId xmlns:p14="http://schemas.microsoft.com/office/powerpoint/2010/main" val="68434471"/>
              </p:ext>
            </p:extLst>
          </p:nvPr>
        </p:nvGraphicFramePr>
        <p:xfrm>
          <a:off x="3101975" y="3662463"/>
          <a:ext cx="3695700" cy="2954339"/>
        </p:xfrm>
        <a:graphic>
          <a:graphicData uri="http://schemas.openxmlformats.org/drawingml/2006/table">
            <a:tbl>
              <a:tblPr firstRow="1" firstCol="1" bandRow="1">
                <a:tableStyleId>{5940675A-B579-460E-94D1-54222C63F5DA}</a:tableStyleId>
              </a:tblPr>
              <a:tblGrid>
                <a:gridCol w="1118273">
                  <a:extLst>
                    <a:ext uri="{9D8B030D-6E8A-4147-A177-3AD203B41FA5}">
                      <a16:colId xmlns:a16="http://schemas.microsoft.com/office/drawing/2014/main" val="20000"/>
                    </a:ext>
                  </a:extLst>
                </a:gridCol>
                <a:gridCol w="1279458">
                  <a:extLst>
                    <a:ext uri="{9D8B030D-6E8A-4147-A177-3AD203B41FA5}">
                      <a16:colId xmlns:a16="http://schemas.microsoft.com/office/drawing/2014/main" val="20001"/>
                    </a:ext>
                  </a:extLst>
                </a:gridCol>
                <a:gridCol w="1297969">
                  <a:extLst>
                    <a:ext uri="{9D8B030D-6E8A-4147-A177-3AD203B41FA5}">
                      <a16:colId xmlns:a16="http://schemas.microsoft.com/office/drawing/2014/main" val="20002"/>
                    </a:ext>
                  </a:extLst>
                </a:gridCol>
              </a:tblGrid>
              <a:tr h="670064">
                <a:tc>
                  <a:txBody>
                    <a:bodyPr/>
                    <a:lstStyle/>
                    <a:p>
                      <a:pPr algn="ctr">
                        <a:lnSpc>
                          <a:spcPct val="107000"/>
                        </a:lnSpc>
                        <a:spcAft>
                          <a:spcPts val="800"/>
                        </a:spcAft>
                      </a:pPr>
                      <a:r>
                        <a:rPr lang="en-IN" sz="1100">
                          <a:effectLst/>
                        </a:rPr>
                        <a:t>Classes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rPr>
                        <a:t>Relative  Frequency in percentage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0"/>
                  </a:ext>
                </a:extLst>
              </a:tr>
              <a:tr h="326325">
                <a:tc>
                  <a:txBody>
                    <a:bodyPr/>
                    <a:lstStyle/>
                    <a:p>
                      <a:pPr>
                        <a:lnSpc>
                          <a:spcPct val="107000"/>
                        </a:lnSpc>
                        <a:spcAft>
                          <a:spcPts val="800"/>
                        </a:spcAft>
                      </a:pPr>
                      <a:r>
                        <a:rPr lang="en-IN" sz="1100" dirty="0">
                          <a:effectLst/>
                        </a:rPr>
                        <a:t>30-40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1"/>
                  </a:ext>
                </a:extLst>
              </a:tr>
              <a:tr h="326325">
                <a:tc>
                  <a:txBody>
                    <a:bodyPr/>
                    <a:lstStyle/>
                    <a:p>
                      <a:pPr>
                        <a:lnSpc>
                          <a:spcPct val="107000"/>
                        </a:lnSpc>
                        <a:spcAft>
                          <a:spcPts val="800"/>
                        </a:spcAft>
                      </a:pPr>
                      <a:r>
                        <a:rPr lang="en-IN" sz="1100" dirty="0">
                          <a:effectLst/>
                        </a:rPr>
                        <a:t>40-50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2"/>
                  </a:ext>
                </a:extLst>
              </a:tr>
              <a:tr h="326325">
                <a:tc>
                  <a:txBody>
                    <a:bodyPr/>
                    <a:lstStyle/>
                    <a:p>
                      <a:pPr>
                        <a:lnSpc>
                          <a:spcPct val="107000"/>
                        </a:lnSpc>
                        <a:spcAft>
                          <a:spcPts val="800"/>
                        </a:spcAft>
                      </a:pPr>
                      <a:r>
                        <a:rPr lang="en-IN" sz="1100" dirty="0">
                          <a:effectLst/>
                        </a:rPr>
                        <a:t>50-60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3"/>
                  </a:ext>
                </a:extLst>
              </a:tr>
              <a:tr h="326325">
                <a:tc>
                  <a:txBody>
                    <a:bodyPr/>
                    <a:lstStyle/>
                    <a:p>
                      <a:pPr>
                        <a:lnSpc>
                          <a:spcPct val="107000"/>
                        </a:lnSpc>
                        <a:spcAft>
                          <a:spcPts val="800"/>
                        </a:spcAft>
                      </a:pPr>
                      <a:r>
                        <a:rPr lang="en-IN" sz="1100" dirty="0">
                          <a:effectLst/>
                        </a:rPr>
                        <a:t>60-70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4"/>
                  </a:ext>
                </a:extLst>
              </a:tr>
              <a:tr h="326325">
                <a:tc>
                  <a:txBody>
                    <a:bodyPr/>
                    <a:lstStyle/>
                    <a:p>
                      <a:pPr>
                        <a:lnSpc>
                          <a:spcPct val="107000"/>
                        </a:lnSpc>
                        <a:spcAft>
                          <a:spcPts val="800"/>
                        </a:spcAft>
                      </a:pPr>
                      <a:r>
                        <a:rPr lang="en-IN" sz="1100" dirty="0">
                          <a:effectLst/>
                        </a:rPr>
                        <a:t>70-80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5"/>
                  </a:ext>
                </a:extLst>
              </a:tr>
              <a:tr h="326325">
                <a:tc>
                  <a:txBody>
                    <a:bodyPr/>
                    <a:lstStyle/>
                    <a:p>
                      <a:pPr>
                        <a:lnSpc>
                          <a:spcPct val="107000"/>
                        </a:lnSpc>
                        <a:spcAft>
                          <a:spcPts val="800"/>
                        </a:spcAft>
                      </a:pPr>
                      <a:r>
                        <a:rPr lang="en-IN" sz="1100" dirty="0">
                          <a:effectLst/>
                        </a:rPr>
                        <a:t>80-90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6"/>
                  </a:ext>
                </a:extLst>
              </a:tr>
              <a:tr h="326325">
                <a:tc>
                  <a:txBody>
                    <a:bodyPr/>
                    <a:lstStyle/>
                    <a:p>
                      <a:pPr>
                        <a:lnSpc>
                          <a:spcPct val="107000"/>
                        </a:lnSpc>
                        <a:spcAft>
                          <a:spcPts val="800"/>
                        </a:spcAft>
                      </a:pPr>
                      <a:r>
                        <a:rPr lang="en-IN" sz="11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rPr>
                        <a:t> 100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785BDA6-FD6B-4595-8B7B-8843AF9A8676}"/>
              </a:ext>
            </a:extLst>
          </p:cNvPr>
          <p:cNvSpPr>
            <a:spLocks noGrp="1" noChangeArrowheads="1"/>
          </p:cNvSpPr>
          <p:nvPr>
            <p:ph type="title"/>
          </p:nvPr>
        </p:nvSpPr>
        <p:spPr>
          <a:xfrm>
            <a:off x="646113" y="452438"/>
            <a:ext cx="9575800" cy="1400175"/>
          </a:xfrm>
        </p:spPr>
        <p:txBody>
          <a:bodyPr/>
          <a:lstStyle/>
          <a:p>
            <a:pPr eaLnBrk="1" hangingPunct="1"/>
            <a:r>
              <a:rPr lang="en-IN" altLang="en-US" sz="3600"/>
              <a:t>How does quantitative analysis work?</a:t>
            </a:r>
          </a:p>
        </p:txBody>
      </p:sp>
      <p:sp>
        <p:nvSpPr>
          <p:cNvPr id="3" name="Content Placeholder 2">
            <a:extLst>
              <a:ext uri="{FF2B5EF4-FFF2-40B4-BE49-F238E27FC236}">
                <a16:creationId xmlns:a16="http://schemas.microsoft.com/office/drawing/2014/main" id="{2A0857CD-AE0A-4799-AC79-DF6D3127E0D9}"/>
              </a:ext>
            </a:extLst>
          </p:cNvPr>
          <p:cNvSpPr>
            <a:spLocks noGrp="1"/>
          </p:cNvSpPr>
          <p:nvPr>
            <p:ph idx="1"/>
          </p:nvPr>
        </p:nvSpPr>
        <p:spPr>
          <a:xfrm>
            <a:off x="750888" y="2066925"/>
            <a:ext cx="9299575" cy="4689475"/>
          </a:xfrm>
        </p:spPr>
        <p:txBody>
          <a:bodyPr rtlCol="0">
            <a:normAutofit/>
          </a:bodyPr>
          <a:lstStyle/>
          <a:p>
            <a:pPr eaLnBrk="1" fontAlgn="auto" hangingPunct="1">
              <a:spcAft>
                <a:spcPts val="0"/>
              </a:spcAft>
              <a:buClr>
                <a:schemeClr val="bg2">
                  <a:lumMod val="40000"/>
                  <a:lumOff val="60000"/>
                </a:schemeClr>
              </a:buClr>
              <a:buFont typeface="Wingdings 3" charset="2"/>
              <a:buChar char=""/>
              <a:defRPr/>
            </a:pPr>
            <a:r>
              <a:rPr lang="en-IN" dirty="0"/>
              <a:t>Statistical analysis methods</a:t>
            </a:r>
          </a:p>
          <a:p>
            <a:pPr lvl="1" eaLnBrk="1" fontAlgn="auto" hangingPunct="1">
              <a:spcAft>
                <a:spcPts val="0"/>
              </a:spcAft>
              <a:buClr>
                <a:schemeClr val="bg2">
                  <a:lumMod val="40000"/>
                  <a:lumOff val="60000"/>
                </a:schemeClr>
              </a:buClr>
              <a:buFont typeface="Wingdings 3" charset="2"/>
              <a:buChar char=""/>
              <a:defRPr/>
            </a:pPr>
            <a:r>
              <a:rPr lang="en-IN" dirty="0"/>
              <a:t>basic calculations (for example, averages and medians) </a:t>
            </a:r>
          </a:p>
          <a:p>
            <a:pPr lvl="1" eaLnBrk="1" fontAlgn="auto" hangingPunct="1">
              <a:spcAft>
                <a:spcPts val="0"/>
              </a:spcAft>
              <a:buClr>
                <a:schemeClr val="bg2">
                  <a:lumMod val="40000"/>
                  <a:lumOff val="60000"/>
                </a:schemeClr>
              </a:buClr>
              <a:buFont typeface="Wingdings 3" charset="2"/>
              <a:buChar char=""/>
              <a:defRPr/>
            </a:pPr>
            <a:r>
              <a:rPr lang="en-IN" dirty="0"/>
              <a:t>More sophisticated analyses (for example, correlations and regressions).</a:t>
            </a:r>
          </a:p>
          <a:p>
            <a:pPr marL="457200" lvl="1" indent="0" eaLnBrk="1" fontAlgn="auto" hangingPunct="1">
              <a:spcAft>
                <a:spcPts val="0"/>
              </a:spcAft>
              <a:buClr>
                <a:schemeClr val="bg2">
                  <a:lumMod val="40000"/>
                  <a:lumOff val="60000"/>
                </a:schemeClr>
              </a:buClr>
              <a:buFont typeface="Wingdings 3" panose="05040102010807070707" pitchFamily="82" charset="2"/>
              <a:buNone/>
              <a:defRPr/>
            </a:pPr>
            <a:endParaRPr lang="en-IN" altLang="en-US" b="1" dirty="0">
              <a:solidFill>
                <a:srgbClr val="FFFF00"/>
              </a:solidFill>
            </a:endParaRPr>
          </a:p>
          <a:p>
            <a:pPr lvl="1" eaLnBrk="1" fontAlgn="auto" hangingPunct="1">
              <a:spcAft>
                <a:spcPts val="0"/>
              </a:spcAft>
              <a:buClr>
                <a:schemeClr val="bg2">
                  <a:lumMod val="40000"/>
                  <a:lumOff val="60000"/>
                </a:schemeClr>
              </a:buClr>
              <a:buFont typeface="Wingdings 3" charset="2"/>
              <a:buChar char=""/>
              <a:defRPr/>
            </a:pPr>
            <a:endParaRPr lang="en-IN" dirty="0"/>
          </a:p>
          <a:p>
            <a:pPr>
              <a:buFont typeface="Wingdings 3" panose="05040102010807070707" pitchFamily="82" charset="2"/>
              <a:buChar char=""/>
              <a:defRPr/>
            </a:pPr>
            <a:r>
              <a:rPr lang="en-IN" altLang="en-US" b="1" dirty="0">
                <a:solidFill>
                  <a:srgbClr val="FFFF00"/>
                </a:solidFill>
              </a:rPr>
              <a:t>Functions of Statistics</a:t>
            </a:r>
          </a:p>
          <a:p>
            <a:pPr lvl="1">
              <a:buFont typeface="Wingdings 3" panose="05040102010807070707" pitchFamily="82" charset="2"/>
              <a:buChar char=""/>
              <a:defRPr/>
            </a:pPr>
            <a:r>
              <a:rPr lang="en-IN" altLang="en-US" dirty="0"/>
              <a:t>Collection of data</a:t>
            </a:r>
          </a:p>
          <a:p>
            <a:pPr lvl="1">
              <a:buFont typeface="Wingdings 3" panose="05040102010807070707" pitchFamily="82" charset="2"/>
              <a:buChar char=""/>
              <a:defRPr/>
            </a:pPr>
            <a:r>
              <a:rPr lang="en-IN" altLang="en-US" dirty="0"/>
              <a:t>Tabulation of data</a:t>
            </a:r>
          </a:p>
          <a:p>
            <a:pPr lvl="1">
              <a:buFont typeface="Wingdings 3" panose="05040102010807070707" pitchFamily="82" charset="2"/>
              <a:buChar char=""/>
              <a:defRPr/>
            </a:pPr>
            <a:r>
              <a:rPr lang="en-IN" altLang="en-US" dirty="0"/>
              <a:t>Analysis of data</a:t>
            </a:r>
          </a:p>
          <a:p>
            <a:pPr lvl="1">
              <a:buFont typeface="Wingdings 3" panose="05040102010807070707" pitchFamily="82" charset="2"/>
              <a:buChar char=""/>
              <a:defRPr/>
            </a:pPr>
            <a:r>
              <a:rPr lang="en-IN" altLang="en-US" dirty="0"/>
              <a:t>Interpretation of results</a:t>
            </a:r>
            <a:endParaRPr lang="en-IN" dirty="0"/>
          </a:p>
          <a:p>
            <a:pPr marL="457200" lvl="1" indent="0" eaLnBrk="1" fontAlgn="auto" hangingPunct="1">
              <a:spcAft>
                <a:spcPts val="0"/>
              </a:spcAft>
              <a:buClr>
                <a:schemeClr val="bg2">
                  <a:lumMod val="40000"/>
                  <a:lumOff val="60000"/>
                </a:schemeClr>
              </a:buClr>
              <a:buFont typeface="Wingdings 3" charset="2"/>
              <a:buNone/>
              <a:defRPr/>
            </a:pPr>
            <a:endParaRPr lang="en-IN" dirty="0"/>
          </a:p>
        </p:txBody>
      </p:sp>
      <p:pic>
        <p:nvPicPr>
          <p:cNvPr id="7172" name="Picture 12">
            <a:extLst>
              <a:ext uri="{FF2B5EF4-FFF2-40B4-BE49-F238E27FC236}">
                <a16:creationId xmlns:a16="http://schemas.microsoft.com/office/drawing/2014/main" id="{6AAE87F3-9437-4589-A1A9-152679313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0" y="3852863"/>
            <a:ext cx="40894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6D951B-406D-42F8-85CB-0AA34D751460}"/>
                  </a:ext>
                </a:extLst>
              </p14:cNvPr>
              <p14:cNvContentPartPr/>
              <p14:nvPr/>
            </p14:nvContentPartPr>
            <p14:xfrm>
              <a:off x="1678680" y="4572000"/>
              <a:ext cx="2688120" cy="1339920"/>
            </p14:xfrm>
          </p:contentPart>
        </mc:Choice>
        <mc:Fallback xmlns="">
          <p:pic>
            <p:nvPicPr>
              <p:cNvPr id="2" name="Ink 1">
                <a:extLst>
                  <a:ext uri="{FF2B5EF4-FFF2-40B4-BE49-F238E27FC236}">
                    <a16:creationId xmlns:a16="http://schemas.microsoft.com/office/drawing/2014/main" id="{FF6D951B-406D-42F8-85CB-0AA34D751460}"/>
                  </a:ext>
                </a:extLst>
              </p:cNvPr>
              <p:cNvPicPr/>
              <p:nvPr/>
            </p:nvPicPr>
            <p:blipFill>
              <a:blip r:embed="rId4"/>
              <a:stretch>
                <a:fillRect/>
              </a:stretch>
            </p:blipFill>
            <p:spPr>
              <a:xfrm>
                <a:off x="1669320" y="4562640"/>
                <a:ext cx="2706840" cy="1358640"/>
              </a:xfrm>
              <a:prstGeom prst="rect">
                <a:avLst/>
              </a:prstGeom>
            </p:spPr>
          </p:pic>
        </mc:Fallback>
      </mc:AlternateContent>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3A47836A-D268-4430-9DC6-5885FCF405A5}"/>
              </a:ext>
            </a:extLst>
          </p:cNvPr>
          <p:cNvSpPr>
            <a:spLocks noGrp="1" noChangeArrowheads="1"/>
          </p:cNvSpPr>
          <p:nvPr>
            <p:ph type="title"/>
          </p:nvPr>
        </p:nvSpPr>
        <p:spPr/>
        <p:txBody>
          <a:bodyPr/>
          <a:lstStyle/>
          <a:p>
            <a:r>
              <a:rPr lang="en-IN" altLang="en-US"/>
              <a:t>Relative frequency</a:t>
            </a:r>
          </a:p>
        </p:txBody>
      </p:sp>
      <p:sp>
        <p:nvSpPr>
          <p:cNvPr id="27651" name="Content Placeholder 2">
            <a:extLst>
              <a:ext uri="{FF2B5EF4-FFF2-40B4-BE49-F238E27FC236}">
                <a16:creationId xmlns:a16="http://schemas.microsoft.com/office/drawing/2014/main" id="{A8887544-ABD8-46E9-B387-F455E46C6BF0}"/>
              </a:ext>
            </a:extLst>
          </p:cNvPr>
          <p:cNvSpPr>
            <a:spLocks noGrp="1" noChangeArrowheads="1"/>
          </p:cNvSpPr>
          <p:nvPr>
            <p:ph idx="1"/>
          </p:nvPr>
        </p:nvSpPr>
        <p:spPr>
          <a:xfrm>
            <a:off x="762000" y="1152525"/>
            <a:ext cx="9488488" cy="1192213"/>
          </a:xfrm>
        </p:spPr>
        <p:txBody>
          <a:bodyPr>
            <a:normAutofit fontScale="92500" lnSpcReduction="10000"/>
          </a:bodyPr>
          <a:lstStyle/>
          <a:p>
            <a:pPr>
              <a:buFont typeface="Wingdings 3" panose="05040102010807070707" pitchFamily="82" charset="2"/>
              <a:buChar char=""/>
              <a:defRPr/>
            </a:pPr>
            <a:r>
              <a:rPr lang="en-IN" altLang="en-US" sz="1800" dirty="0">
                <a:latin typeface="Times-Roman"/>
              </a:rPr>
              <a:t>A relative frequency distribution consists of the relative frequencies, or proportions (percentages), of observations belonging to each category.</a:t>
            </a:r>
          </a:p>
          <a:p>
            <a:pPr>
              <a:buFont typeface="Wingdings 3" panose="05040102010807070707" pitchFamily="82" charset="2"/>
              <a:buChar char=""/>
              <a:defRPr/>
            </a:pPr>
            <a:r>
              <a:rPr lang="en-IN" altLang="en-US" sz="1800" dirty="0">
                <a:latin typeface="Times-Roman"/>
              </a:rPr>
              <a:t>Relative frequencies have a useful interpretation: They give the chance or probability of getting an observation from each category in a blind or random draw.</a:t>
            </a:r>
          </a:p>
          <a:p>
            <a:pPr marL="0" indent="0">
              <a:buFont typeface="Wingdings 3" panose="05040102010807070707" pitchFamily="82" charset="2"/>
              <a:buNone/>
              <a:defRPr/>
            </a:pPr>
            <a:endParaRPr lang="en-IN" altLang="en-US" sz="1800" dirty="0">
              <a:latin typeface="Times-Roman"/>
            </a:endParaRPr>
          </a:p>
        </p:txBody>
      </p:sp>
      <p:sp>
        <p:nvSpPr>
          <p:cNvPr id="7" name="TextBox 6">
            <a:extLst>
              <a:ext uri="{FF2B5EF4-FFF2-40B4-BE49-F238E27FC236}">
                <a16:creationId xmlns:a16="http://schemas.microsoft.com/office/drawing/2014/main" id="{D6105BE9-E127-44CB-A18A-E98EAC77C28E}"/>
              </a:ext>
            </a:extLst>
          </p:cNvPr>
          <p:cNvSpPr txBox="1">
            <a:spLocks noRot="1" noChangeAspect="1" noMove="1" noResize="1" noEditPoints="1" noAdjustHandles="1" noChangeArrowheads="1" noChangeShapeType="1" noTextEdit="1"/>
          </p:cNvSpPr>
          <p:nvPr/>
        </p:nvSpPr>
        <p:spPr>
          <a:xfrm>
            <a:off x="1600200" y="2666123"/>
            <a:ext cx="6093724" cy="664926"/>
          </a:xfrm>
          <a:prstGeom prst="rect">
            <a:avLst/>
          </a:prstGeom>
          <a:blipFill>
            <a:blip r:embed="rId2"/>
            <a:stretch>
              <a:fillRect/>
            </a:stretch>
          </a:blipFill>
        </p:spPr>
        <p:txBody>
          <a:bodyPr/>
          <a:lstStyle/>
          <a:p>
            <a:pPr>
              <a:defRPr/>
            </a:pPr>
            <a:r>
              <a:rPr lang="en-IN" dirty="0">
                <a:noFill/>
              </a:rPr>
              <a:t> </a:t>
            </a:r>
          </a:p>
        </p:txBody>
      </p:sp>
      <p:graphicFrame>
        <p:nvGraphicFramePr>
          <p:cNvPr id="5" name="Content Placeholder 2">
            <a:extLst>
              <a:ext uri="{FF2B5EF4-FFF2-40B4-BE49-F238E27FC236}">
                <a16:creationId xmlns:a16="http://schemas.microsoft.com/office/drawing/2014/main" id="{ECDC575A-F092-4ACB-B7A7-81C21E676EFC}"/>
              </a:ext>
            </a:extLst>
          </p:cNvPr>
          <p:cNvGraphicFramePr>
            <a:graphicFrameLocks/>
          </p:cNvGraphicFramePr>
          <p:nvPr/>
        </p:nvGraphicFramePr>
        <p:xfrm>
          <a:off x="3101975" y="3652838"/>
          <a:ext cx="3695700" cy="2954339"/>
        </p:xfrm>
        <a:graphic>
          <a:graphicData uri="http://schemas.openxmlformats.org/drawingml/2006/table">
            <a:tbl>
              <a:tblPr firstRow="1" firstCol="1" bandRow="1">
                <a:tableStyleId>{5940675A-B579-460E-94D1-54222C63F5DA}</a:tableStyleId>
              </a:tblPr>
              <a:tblGrid>
                <a:gridCol w="1118273">
                  <a:extLst>
                    <a:ext uri="{9D8B030D-6E8A-4147-A177-3AD203B41FA5}">
                      <a16:colId xmlns:a16="http://schemas.microsoft.com/office/drawing/2014/main" val="20000"/>
                    </a:ext>
                  </a:extLst>
                </a:gridCol>
                <a:gridCol w="1279458">
                  <a:extLst>
                    <a:ext uri="{9D8B030D-6E8A-4147-A177-3AD203B41FA5}">
                      <a16:colId xmlns:a16="http://schemas.microsoft.com/office/drawing/2014/main" val="20001"/>
                    </a:ext>
                  </a:extLst>
                </a:gridCol>
                <a:gridCol w="1297969">
                  <a:extLst>
                    <a:ext uri="{9D8B030D-6E8A-4147-A177-3AD203B41FA5}">
                      <a16:colId xmlns:a16="http://schemas.microsoft.com/office/drawing/2014/main" val="20002"/>
                    </a:ext>
                  </a:extLst>
                </a:gridCol>
              </a:tblGrid>
              <a:tr h="670064">
                <a:tc>
                  <a:txBody>
                    <a:bodyPr/>
                    <a:lstStyle/>
                    <a:p>
                      <a:pPr algn="ctr">
                        <a:lnSpc>
                          <a:spcPct val="107000"/>
                        </a:lnSpc>
                        <a:spcAft>
                          <a:spcPts val="800"/>
                        </a:spcAft>
                      </a:pPr>
                      <a:r>
                        <a:rPr lang="en-IN" sz="1100">
                          <a:effectLst/>
                        </a:rPr>
                        <a:t>Classes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gn="ctr">
                        <a:lnSpc>
                          <a:spcPct val="107000"/>
                        </a:lnSpc>
                        <a:spcAft>
                          <a:spcPts val="800"/>
                        </a:spcAft>
                      </a:pPr>
                      <a:r>
                        <a:rPr lang="en-IN" sz="1100">
                          <a:effectLst/>
                        </a:rPr>
                        <a:t>Frequency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rPr>
                        <a:t>Relative  Frequency in percentage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0"/>
                  </a:ext>
                </a:extLst>
              </a:tr>
              <a:tr h="326325">
                <a:tc>
                  <a:txBody>
                    <a:bodyPr/>
                    <a:lstStyle/>
                    <a:p>
                      <a:pPr>
                        <a:lnSpc>
                          <a:spcPct val="107000"/>
                        </a:lnSpc>
                        <a:spcAft>
                          <a:spcPts val="800"/>
                        </a:spcAft>
                      </a:pPr>
                      <a:r>
                        <a:rPr lang="en-IN" sz="1100" dirty="0">
                          <a:effectLst/>
                        </a:rPr>
                        <a:t>30-40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65" marR="68565" marT="0" marB="0"/>
                </a:tc>
                <a:extLst>
                  <a:ext uri="{0D108BD9-81ED-4DB2-BD59-A6C34878D82A}">
                    <a16:rowId xmlns:a16="http://schemas.microsoft.com/office/drawing/2014/main" val="10001"/>
                  </a:ext>
                </a:extLst>
              </a:tr>
              <a:tr h="326325">
                <a:tc>
                  <a:txBody>
                    <a:bodyPr/>
                    <a:lstStyle/>
                    <a:p>
                      <a:pPr>
                        <a:lnSpc>
                          <a:spcPct val="107000"/>
                        </a:lnSpc>
                        <a:spcAft>
                          <a:spcPts val="800"/>
                        </a:spcAft>
                      </a:pPr>
                      <a:r>
                        <a:rPr lang="en-IN" sz="1100" dirty="0">
                          <a:effectLst/>
                        </a:rPr>
                        <a:t>40-50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12</a:t>
                      </a:r>
                    </a:p>
                  </a:txBody>
                  <a:tcPr marL="68565" marR="68565" marT="0" marB="0"/>
                </a:tc>
                <a:extLst>
                  <a:ext uri="{0D108BD9-81ED-4DB2-BD59-A6C34878D82A}">
                    <a16:rowId xmlns:a16="http://schemas.microsoft.com/office/drawing/2014/main" val="10002"/>
                  </a:ext>
                </a:extLst>
              </a:tr>
              <a:tr h="326325">
                <a:tc>
                  <a:txBody>
                    <a:bodyPr/>
                    <a:lstStyle/>
                    <a:p>
                      <a:pPr>
                        <a:lnSpc>
                          <a:spcPct val="107000"/>
                        </a:lnSpc>
                        <a:spcAft>
                          <a:spcPts val="800"/>
                        </a:spcAft>
                      </a:pPr>
                      <a:r>
                        <a:rPr lang="en-IN" sz="1100" dirty="0">
                          <a:effectLst/>
                        </a:rPr>
                        <a:t>50-60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20</a:t>
                      </a:r>
                    </a:p>
                  </a:txBody>
                  <a:tcPr marL="68565" marR="68565" marT="0" marB="0"/>
                </a:tc>
                <a:extLst>
                  <a:ext uri="{0D108BD9-81ED-4DB2-BD59-A6C34878D82A}">
                    <a16:rowId xmlns:a16="http://schemas.microsoft.com/office/drawing/2014/main" val="10003"/>
                  </a:ext>
                </a:extLst>
              </a:tr>
              <a:tr h="326325">
                <a:tc>
                  <a:txBody>
                    <a:bodyPr/>
                    <a:lstStyle/>
                    <a:p>
                      <a:pPr>
                        <a:lnSpc>
                          <a:spcPct val="107000"/>
                        </a:lnSpc>
                        <a:spcAft>
                          <a:spcPts val="800"/>
                        </a:spcAft>
                      </a:pPr>
                      <a:r>
                        <a:rPr lang="en-IN" sz="1100" dirty="0">
                          <a:effectLst/>
                        </a:rPr>
                        <a:t>60-70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28</a:t>
                      </a:r>
                    </a:p>
                  </a:txBody>
                  <a:tcPr marL="68565" marR="68565" marT="0" marB="0"/>
                </a:tc>
                <a:extLst>
                  <a:ext uri="{0D108BD9-81ED-4DB2-BD59-A6C34878D82A}">
                    <a16:rowId xmlns:a16="http://schemas.microsoft.com/office/drawing/2014/main" val="10004"/>
                  </a:ext>
                </a:extLst>
              </a:tr>
              <a:tr h="326325">
                <a:tc>
                  <a:txBody>
                    <a:bodyPr/>
                    <a:lstStyle/>
                    <a:p>
                      <a:pPr>
                        <a:lnSpc>
                          <a:spcPct val="107000"/>
                        </a:lnSpc>
                        <a:spcAft>
                          <a:spcPts val="800"/>
                        </a:spcAft>
                      </a:pPr>
                      <a:r>
                        <a:rPr lang="en-IN" sz="1100" dirty="0">
                          <a:effectLst/>
                        </a:rPr>
                        <a:t>70-80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24</a:t>
                      </a:r>
                    </a:p>
                  </a:txBody>
                  <a:tcPr marL="68565" marR="68565" marT="0" marB="0"/>
                </a:tc>
                <a:extLst>
                  <a:ext uri="{0D108BD9-81ED-4DB2-BD59-A6C34878D82A}">
                    <a16:rowId xmlns:a16="http://schemas.microsoft.com/office/drawing/2014/main" val="10005"/>
                  </a:ext>
                </a:extLst>
              </a:tr>
              <a:tr h="326325">
                <a:tc>
                  <a:txBody>
                    <a:bodyPr/>
                    <a:lstStyle/>
                    <a:p>
                      <a:pPr>
                        <a:lnSpc>
                          <a:spcPct val="107000"/>
                        </a:lnSpc>
                        <a:spcAft>
                          <a:spcPts val="800"/>
                        </a:spcAft>
                      </a:pPr>
                      <a:r>
                        <a:rPr lang="en-IN" sz="1100" dirty="0">
                          <a:effectLst/>
                        </a:rPr>
                        <a:t>80-90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65" marR="68565" marT="0" marB="0"/>
                </a:tc>
                <a:extLst>
                  <a:ext uri="{0D108BD9-81ED-4DB2-BD59-A6C34878D82A}">
                    <a16:rowId xmlns:a16="http://schemas.microsoft.com/office/drawing/2014/main" val="10006"/>
                  </a:ext>
                </a:extLst>
              </a:tr>
              <a:tr h="326325">
                <a:tc>
                  <a:txBody>
                    <a:bodyPr/>
                    <a:lstStyle/>
                    <a:p>
                      <a:pPr>
                        <a:lnSpc>
                          <a:spcPct val="107000"/>
                        </a:lnSpc>
                        <a:spcAft>
                          <a:spcPts val="800"/>
                        </a:spcAft>
                      </a:pPr>
                      <a:r>
                        <a:rPr lang="en-IN" sz="11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a:effectLst/>
                        </a:rPr>
                        <a:t>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tc>
                  <a:txBody>
                    <a:bodyPr/>
                    <a:lstStyle/>
                    <a:p>
                      <a:pPr>
                        <a:lnSpc>
                          <a:spcPct val="107000"/>
                        </a:lnSpc>
                        <a:spcAft>
                          <a:spcPts val="800"/>
                        </a:spcAft>
                      </a:pPr>
                      <a:r>
                        <a:rPr lang="en-IN" sz="1100" dirty="0">
                          <a:effectLst/>
                        </a:rPr>
                        <a:t> 100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65" marR="68565" marT="0" marB="0"/>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4CD2C5EE-63A2-4A3E-94BB-6D0DB0A307ED}"/>
              </a:ext>
            </a:extLst>
          </p:cNvPr>
          <p:cNvSpPr txBox="1">
            <a:spLocks noChangeArrowheads="1"/>
          </p:cNvSpPr>
          <p:nvPr/>
        </p:nvSpPr>
        <p:spPr bwMode="auto">
          <a:xfrm>
            <a:off x="2682875" y="3230563"/>
            <a:ext cx="6092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Tx/>
              <a:buNone/>
            </a:pPr>
            <a:r>
              <a:rPr lang="en-IN" altLang="en-US" sz="1800">
                <a:solidFill>
                  <a:srgbClr val="737373"/>
                </a:solidFill>
                <a:latin typeface="NexusSans"/>
              </a:rPr>
              <a:t> </a:t>
            </a:r>
            <a:r>
              <a:rPr lang="en-IN" altLang="en-US" sz="1800">
                <a:solidFill>
                  <a:srgbClr val="FFFF00"/>
                </a:solidFill>
                <a:latin typeface="NexusSans"/>
              </a:rPr>
              <a:t>Distribution of home prices  (1 unit is Lakh).</a:t>
            </a:r>
            <a:endParaRPr lang="en-IN" altLang="en-US" sz="1800">
              <a:solidFill>
                <a:srgbClr val="FFFF00"/>
              </a:solidFill>
            </a:endParaRPr>
          </a:p>
        </p:txBody>
      </p:sp>
      <p:graphicFrame>
        <p:nvGraphicFramePr>
          <p:cNvPr id="8" name="Chart 7">
            <a:extLst>
              <a:ext uri="{FF2B5EF4-FFF2-40B4-BE49-F238E27FC236}">
                <a16:creationId xmlns:a16="http://schemas.microsoft.com/office/drawing/2014/main" id="{C01F807C-4EDF-4A4E-B400-D6613A23539A}"/>
              </a:ext>
            </a:extLst>
          </p:cNvPr>
          <p:cNvGraphicFramePr>
            <a:graphicFrameLocks/>
          </p:cNvGraphicFramePr>
          <p:nvPr/>
        </p:nvGraphicFramePr>
        <p:xfrm>
          <a:off x="7452921" y="3731644"/>
          <a:ext cx="4110037" cy="238601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ACE38033-26C4-40CF-A95E-399806503C10}"/>
              </a:ext>
            </a:extLst>
          </p:cNvPr>
          <p:cNvSpPr>
            <a:spLocks noGrp="1" noChangeArrowheads="1"/>
          </p:cNvSpPr>
          <p:nvPr>
            <p:ph type="title"/>
          </p:nvPr>
        </p:nvSpPr>
        <p:spPr>
          <a:xfrm>
            <a:off x="647700" y="42863"/>
            <a:ext cx="9404350" cy="857250"/>
          </a:xfrm>
        </p:spPr>
        <p:txBody>
          <a:bodyPr>
            <a:normAutofit/>
          </a:bodyPr>
          <a:lstStyle/>
          <a:p>
            <a:r>
              <a:rPr lang="en-IN" altLang="en-US" sz="3200"/>
              <a:t>Two-way Frequency Distribution (Bivariate)</a:t>
            </a:r>
          </a:p>
        </p:txBody>
      </p:sp>
      <p:sp>
        <p:nvSpPr>
          <p:cNvPr id="3" name="Content Placeholder 2">
            <a:extLst>
              <a:ext uri="{FF2B5EF4-FFF2-40B4-BE49-F238E27FC236}">
                <a16:creationId xmlns:a16="http://schemas.microsoft.com/office/drawing/2014/main" id="{255C80D2-51D4-4C54-BD25-3D6FAC98455B}"/>
              </a:ext>
            </a:extLst>
          </p:cNvPr>
          <p:cNvSpPr>
            <a:spLocks noGrp="1"/>
          </p:cNvSpPr>
          <p:nvPr>
            <p:ph idx="1"/>
          </p:nvPr>
        </p:nvSpPr>
        <p:spPr>
          <a:xfrm>
            <a:off x="0" y="539750"/>
            <a:ext cx="9958388" cy="4194175"/>
          </a:xfrm>
        </p:spPr>
        <p:txBody>
          <a:bodyPr/>
          <a:lstStyle/>
          <a:p>
            <a:pPr>
              <a:buFont typeface="Wingdings 3" panose="05040102010807070707" pitchFamily="82" charset="2"/>
              <a:buChar char=""/>
              <a:defRPr/>
            </a:pPr>
            <a:r>
              <a:rPr lang="en-IN" dirty="0"/>
              <a:t>A frequency table where two variables have been measured in the same set of items through cross classification is known as </a:t>
            </a:r>
            <a:r>
              <a:rPr lang="en-IN" b="1" dirty="0">
                <a:solidFill>
                  <a:srgbClr val="FFFF00"/>
                </a:solidFill>
              </a:rPr>
              <a:t>bivariate frequency distribution </a:t>
            </a:r>
            <a:r>
              <a:rPr lang="en-IN" dirty="0"/>
              <a:t>or </a:t>
            </a:r>
            <a:r>
              <a:rPr lang="en-IN" b="1" dirty="0">
                <a:solidFill>
                  <a:srgbClr val="FFFF00"/>
                </a:solidFill>
              </a:rPr>
              <a:t>two-way frequency distribution</a:t>
            </a:r>
            <a:r>
              <a:rPr lang="en-IN" dirty="0"/>
              <a:t>.</a:t>
            </a:r>
          </a:p>
          <a:p>
            <a:pPr marL="0" indent="0">
              <a:buFont typeface="Wingdings 3" panose="05040102010807070707" pitchFamily="82" charset="2"/>
              <a:buNone/>
              <a:defRPr/>
            </a:pPr>
            <a:r>
              <a:rPr lang="en-IN" dirty="0"/>
              <a:t>For example, marks obtained by students on two subjects, ages of husbands and wives, weights and heights of students etc.</a:t>
            </a:r>
            <a:endParaRPr lang="en-IN" sz="1600" dirty="0">
              <a:solidFill>
                <a:srgbClr val="FFFF00"/>
              </a:solidFill>
            </a:endParaRPr>
          </a:p>
          <a:p>
            <a:pPr marL="0" indent="0">
              <a:buFont typeface="Wingdings 3" panose="05040102010807070707" pitchFamily="82" charset="2"/>
              <a:buNone/>
              <a:defRPr/>
            </a:pPr>
            <a:r>
              <a:rPr lang="en-IN" sz="1600" dirty="0">
                <a:solidFill>
                  <a:srgbClr val="FFFF00"/>
                </a:solidFill>
              </a:rPr>
              <a:t>The following data represent the marks in</a:t>
            </a:r>
          </a:p>
          <a:p>
            <a:pPr marL="0" indent="0">
              <a:buFont typeface="Wingdings 3" panose="05040102010807070707" pitchFamily="82" charset="2"/>
              <a:buNone/>
              <a:defRPr/>
            </a:pPr>
            <a:r>
              <a:rPr lang="en-IN" sz="1600" dirty="0">
                <a:solidFill>
                  <a:srgbClr val="FFFF00"/>
                </a:solidFill>
              </a:rPr>
              <a:t> Statistics (x) and Commerce (y) of 25 students.</a:t>
            </a:r>
          </a:p>
        </p:txBody>
      </p:sp>
      <p:pic>
        <p:nvPicPr>
          <p:cNvPr id="30724" name="Picture 4">
            <a:extLst>
              <a:ext uri="{FF2B5EF4-FFF2-40B4-BE49-F238E27FC236}">
                <a16:creationId xmlns:a16="http://schemas.microsoft.com/office/drawing/2014/main" id="{94BE5871-829F-4532-B006-F2592FCAB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3187700"/>
            <a:ext cx="5024438"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BEC9053D-B947-4192-A953-1FA3E3B06421}"/>
              </a:ext>
            </a:extLst>
          </p:cNvPr>
          <p:cNvSpPr txBox="1"/>
          <p:nvPr/>
        </p:nvSpPr>
        <p:spPr>
          <a:xfrm>
            <a:off x="7461250" y="2027238"/>
            <a:ext cx="3798888" cy="369887"/>
          </a:xfrm>
          <a:prstGeom prst="rect">
            <a:avLst/>
          </a:prstGeom>
          <a:noFill/>
        </p:spPr>
        <p:txBody>
          <a:bodyPr>
            <a:spAutoFit/>
          </a:bodyPr>
          <a:lstStyle/>
          <a:p>
            <a:pPr>
              <a:defRPr/>
            </a:pPr>
            <a:r>
              <a:rPr lang="en-IN" b="1" dirty="0">
                <a:solidFill>
                  <a:schemeClr val="accent1">
                    <a:lumMod val="20000"/>
                    <a:lumOff val="80000"/>
                  </a:schemeClr>
                </a:solidFill>
              </a:rPr>
              <a:t>Bivariate Frequency Distribution</a:t>
            </a:r>
          </a:p>
        </p:txBody>
      </p:sp>
      <p:sp>
        <p:nvSpPr>
          <p:cNvPr id="11" name="TextBox 10">
            <a:extLst>
              <a:ext uri="{FF2B5EF4-FFF2-40B4-BE49-F238E27FC236}">
                <a16:creationId xmlns:a16="http://schemas.microsoft.com/office/drawing/2014/main" id="{AA972074-FCFA-4EB1-B8F1-47A93E7DACBB}"/>
              </a:ext>
            </a:extLst>
          </p:cNvPr>
          <p:cNvSpPr txBox="1">
            <a:spLocks noChangeArrowheads="1"/>
          </p:cNvSpPr>
          <p:nvPr/>
        </p:nvSpPr>
        <p:spPr bwMode="auto">
          <a:xfrm>
            <a:off x="1155700" y="6088063"/>
            <a:ext cx="630555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nSpc>
                <a:spcPct val="107000"/>
              </a:lnSpc>
              <a:spcBef>
                <a:spcPct val="0"/>
              </a:spcBef>
              <a:spcAft>
                <a:spcPts val="800"/>
              </a:spcAft>
              <a:buClrTx/>
              <a:buSzTx/>
              <a:buFontTx/>
              <a:buNone/>
            </a:pPr>
            <a:r>
              <a:rPr lang="en-IN" altLang="en-US" sz="1800" dirty="0">
                <a:latin typeface="Calibri" panose="020F0502020204030204" pitchFamily="34" charset="0"/>
                <a:ea typeface="Calibri" panose="020F0502020204030204" pitchFamily="34" charset="0"/>
                <a:cs typeface="Times New Roman" panose="02020603050405020304" pitchFamily="18" charset="0"/>
              </a:rPr>
              <a:t>78-7/1+3.322*log 25</a:t>
            </a:r>
          </a:p>
          <a:p>
            <a:pPr>
              <a:lnSpc>
                <a:spcPct val="107000"/>
              </a:lnSpc>
              <a:spcBef>
                <a:spcPct val="0"/>
              </a:spcBef>
              <a:spcAft>
                <a:spcPts val="800"/>
              </a:spcAft>
              <a:buClrTx/>
              <a:buSzTx/>
              <a:buFontTx/>
              <a:buNone/>
            </a:pPr>
            <a:r>
              <a:rPr lang="en-IN" altLang="en-US" sz="1800" dirty="0" err="1">
                <a:latin typeface="Calibri" panose="020F0502020204030204" pitchFamily="34" charset="0"/>
                <a:ea typeface="Calibri" panose="020F0502020204030204" pitchFamily="34" charset="0"/>
                <a:cs typeface="Times New Roman" panose="02020603050405020304" pitchFamily="18" charset="0"/>
              </a:rPr>
              <a:t>i</a:t>
            </a:r>
            <a:r>
              <a:rPr lang="en-IN" altLang="en-US" sz="1800" dirty="0">
                <a:latin typeface="Calibri" panose="020F0502020204030204" pitchFamily="34" charset="0"/>
                <a:ea typeface="Calibri" panose="020F0502020204030204" pitchFamily="34" charset="0"/>
                <a:cs typeface="Times New Roman" panose="02020603050405020304" pitchFamily="18" charset="0"/>
              </a:rPr>
              <a:t>=10.69 and K=6.6</a:t>
            </a:r>
          </a:p>
        </p:txBody>
      </p:sp>
      <p:graphicFrame>
        <p:nvGraphicFramePr>
          <p:cNvPr id="6" name="Table 5">
            <a:extLst>
              <a:ext uri="{FF2B5EF4-FFF2-40B4-BE49-F238E27FC236}">
                <a16:creationId xmlns:a16="http://schemas.microsoft.com/office/drawing/2014/main" id="{CE8BD1CE-B5B5-4FF4-BF75-23492FE69BAA}"/>
              </a:ext>
            </a:extLst>
          </p:cNvPr>
          <p:cNvGraphicFramePr>
            <a:graphicFrameLocks noGrp="1"/>
          </p:cNvGraphicFramePr>
          <p:nvPr>
            <p:extLst>
              <p:ext uri="{D42A27DB-BD31-4B8C-83A1-F6EECF244321}">
                <p14:modId xmlns:p14="http://schemas.microsoft.com/office/powerpoint/2010/main" val="3801399906"/>
              </p:ext>
            </p:extLst>
          </p:nvPr>
        </p:nvGraphicFramePr>
        <p:xfrm>
          <a:off x="5391151" y="2456657"/>
          <a:ext cx="6708774" cy="4460873"/>
        </p:xfrm>
        <a:graphic>
          <a:graphicData uri="http://schemas.openxmlformats.org/drawingml/2006/table">
            <a:tbl>
              <a:tblPr firstRow="1" firstCol="1" bandRow="1">
                <a:tableStyleId>{5940675A-B579-460E-94D1-54222C63F5DA}</a:tableStyleId>
              </a:tblPr>
              <a:tblGrid>
                <a:gridCol w="838403">
                  <a:extLst>
                    <a:ext uri="{9D8B030D-6E8A-4147-A177-3AD203B41FA5}">
                      <a16:colId xmlns:a16="http://schemas.microsoft.com/office/drawing/2014/main" val="20000"/>
                    </a:ext>
                  </a:extLst>
                </a:gridCol>
                <a:gridCol w="838403">
                  <a:extLst>
                    <a:ext uri="{9D8B030D-6E8A-4147-A177-3AD203B41FA5}">
                      <a16:colId xmlns:a16="http://schemas.microsoft.com/office/drawing/2014/main" val="20001"/>
                    </a:ext>
                  </a:extLst>
                </a:gridCol>
                <a:gridCol w="838403">
                  <a:extLst>
                    <a:ext uri="{9D8B030D-6E8A-4147-A177-3AD203B41FA5}">
                      <a16:colId xmlns:a16="http://schemas.microsoft.com/office/drawing/2014/main" val="20002"/>
                    </a:ext>
                  </a:extLst>
                </a:gridCol>
                <a:gridCol w="838403">
                  <a:extLst>
                    <a:ext uri="{9D8B030D-6E8A-4147-A177-3AD203B41FA5}">
                      <a16:colId xmlns:a16="http://schemas.microsoft.com/office/drawing/2014/main" val="20003"/>
                    </a:ext>
                  </a:extLst>
                </a:gridCol>
                <a:gridCol w="838403">
                  <a:extLst>
                    <a:ext uri="{9D8B030D-6E8A-4147-A177-3AD203B41FA5}">
                      <a16:colId xmlns:a16="http://schemas.microsoft.com/office/drawing/2014/main" val="20004"/>
                    </a:ext>
                  </a:extLst>
                </a:gridCol>
                <a:gridCol w="838403">
                  <a:extLst>
                    <a:ext uri="{9D8B030D-6E8A-4147-A177-3AD203B41FA5}">
                      <a16:colId xmlns:a16="http://schemas.microsoft.com/office/drawing/2014/main" val="20005"/>
                    </a:ext>
                  </a:extLst>
                </a:gridCol>
                <a:gridCol w="839178">
                  <a:extLst>
                    <a:ext uri="{9D8B030D-6E8A-4147-A177-3AD203B41FA5}">
                      <a16:colId xmlns:a16="http://schemas.microsoft.com/office/drawing/2014/main" val="20006"/>
                    </a:ext>
                  </a:extLst>
                </a:gridCol>
                <a:gridCol w="839178">
                  <a:extLst>
                    <a:ext uri="{9D8B030D-6E8A-4147-A177-3AD203B41FA5}">
                      <a16:colId xmlns:a16="http://schemas.microsoft.com/office/drawing/2014/main" val="20007"/>
                    </a:ext>
                  </a:extLst>
                </a:gridCol>
              </a:tblGrid>
              <a:tr h="508553">
                <a:tc>
                  <a:txBody>
                    <a:bodyPr/>
                    <a:lstStyle/>
                    <a:p>
                      <a:pPr>
                        <a:lnSpc>
                          <a:spcPct val="107000"/>
                        </a:lnSpc>
                        <a:spcAft>
                          <a:spcPts val="800"/>
                        </a:spcAft>
                      </a:pPr>
                      <a:r>
                        <a:rPr lang="en-IN" sz="1100">
                          <a:effectLst/>
                        </a:rPr>
                        <a:t>X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5-15</a:t>
                      </a:r>
                    </a:p>
                  </a:txBody>
                  <a:tcPr marL="68577" marR="68577"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15-25</a:t>
                      </a:r>
                    </a:p>
                  </a:txBody>
                  <a:tcPr marL="68577" marR="68577"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25-35</a:t>
                      </a:r>
                    </a:p>
                  </a:txBody>
                  <a:tcPr marL="68577" marR="68577" marT="0" marB="0"/>
                </a:tc>
                <a:tc>
                  <a:txBody>
                    <a:bodyPr/>
                    <a:lstStyle/>
                    <a:p>
                      <a:pPr>
                        <a:lnSpc>
                          <a:spcPct val="107000"/>
                        </a:lnSpc>
                        <a:spcAft>
                          <a:spcPts val="800"/>
                        </a:spcAft>
                      </a:pPr>
                      <a:r>
                        <a:rPr lang="en-IN" sz="1100" dirty="0">
                          <a:effectLst/>
                        </a:rPr>
                        <a:t>35-45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45-55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55-65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0"/>
                  </a:ext>
                </a:extLst>
              </a:tr>
              <a:tr h="479527">
                <a:tc>
                  <a:txBody>
                    <a:bodyPr/>
                    <a:lstStyle/>
                    <a:p>
                      <a:pPr>
                        <a:lnSpc>
                          <a:spcPct val="107000"/>
                        </a:lnSpc>
                        <a:spcAft>
                          <a:spcPts val="800"/>
                        </a:spcAft>
                      </a:pPr>
                      <a:r>
                        <a:rPr lang="en-IN" sz="1100" dirty="0">
                          <a:effectLst/>
                        </a:rPr>
                        <a: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1"/>
                  </a:ext>
                </a:extLst>
              </a:tr>
              <a:tr h="508553">
                <a:tc>
                  <a:txBody>
                    <a:bodyPr/>
                    <a:lstStyle/>
                    <a:p>
                      <a:pPr>
                        <a:lnSpc>
                          <a:spcPct val="107000"/>
                        </a:lnSpc>
                        <a:spcAft>
                          <a:spcPts val="800"/>
                        </a:spcAft>
                      </a:pPr>
                      <a:r>
                        <a:rPr lang="en-IN" sz="1100">
                          <a:effectLst/>
                        </a:rPr>
                        <a:t>7-19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2"/>
                  </a:ext>
                </a:extLst>
              </a:tr>
              <a:tr h="479527">
                <a:tc>
                  <a:txBody>
                    <a:bodyPr/>
                    <a:lstStyle/>
                    <a:p>
                      <a:pPr>
                        <a:lnSpc>
                          <a:spcPct val="107000"/>
                        </a:lnSpc>
                        <a:spcAft>
                          <a:spcPts val="800"/>
                        </a:spcAft>
                      </a:pPr>
                      <a:r>
                        <a:rPr lang="en-IN" sz="1100">
                          <a:effectLst/>
                        </a:rPr>
                        <a:t>19-31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3"/>
                  </a:ext>
                </a:extLst>
              </a:tr>
              <a:tr h="508553">
                <a:tc>
                  <a:txBody>
                    <a:bodyPr/>
                    <a:lstStyle/>
                    <a:p>
                      <a:pPr>
                        <a:lnSpc>
                          <a:spcPct val="107000"/>
                        </a:lnSpc>
                        <a:spcAft>
                          <a:spcPts val="800"/>
                        </a:spcAft>
                      </a:pPr>
                      <a:r>
                        <a:rPr lang="en-IN" sz="1100">
                          <a:effectLst/>
                        </a:rPr>
                        <a:t>31-43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4"/>
                  </a:ext>
                </a:extLst>
              </a:tr>
              <a:tr h="479527">
                <a:tc>
                  <a:txBody>
                    <a:bodyPr/>
                    <a:lstStyle/>
                    <a:p>
                      <a:pPr>
                        <a:lnSpc>
                          <a:spcPct val="107000"/>
                        </a:lnSpc>
                        <a:spcAft>
                          <a:spcPts val="800"/>
                        </a:spcAft>
                      </a:pPr>
                      <a:r>
                        <a:rPr lang="en-IN" sz="1100">
                          <a:effectLst/>
                        </a:rPr>
                        <a:t>43-55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5"/>
                  </a:ext>
                </a:extLst>
              </a:tr>
              <a:tr h="508553">
                <a:tc>
                  <a:txBody>
                    <a:bodyPr/>
                    <a:lstStyle/>
                    <a:p>
                      <a:pPr>
                        <a:lnSpc>
                          <a:spcPct val="107000"/>
                        </a:lnSpc>
                        <a:spcAft>
                          <a:spcPts val="800"/>
                        </a:spcAft>
                      </a:pPr>
                      <a:r>
                        <a:rPr lang="en-IN" sz="1100">
                          <a:effectLst/>
                        </a:rPr>
                        <a:t>55-67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6"/>
                  </a:ext>
                </a:extLst>
              </a:tr>
              <a:tr h="508553">
                <a:tc>
                  <a:txBody>
                    <a:bodyPr/>
                    <a:lstStyle/>
                    <a:p>
                      <a:pPr>
                        <a:lnSpc>
                          <a:spcPct val="107000"/>
                        </a:lnSpc>
                        <a:spcAft>
                          <a:spcPts val="800"/>
                        </a:spcAft>
                      </a:pPr>
                      <a:r>
                        <a:rPr lang="en-IN" sz="1100">
                          <a:effectLst/>
                        </a:rPr>
                        <a:t>67-79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7"/>
                  </a:ext>
                </a:extLst>
              </a:tr>
              <a:tr h="479527">
                <a:tc>
                  <a:txBody>
                    <a:bodyPr/>
                    <a:lstStyle/>
                    <a:p>
                      <a:pPr>
                        <a:lnSpc>
                          <a:spcPct val="107000"/>
                        </a:lnSpc>
                        <a:spcAft>
                          <a:spcPts val="800"/>
                        </a:spcAft>
                      </a:pPr>
                      <a:r>
                        <a:rPr lang="en-IN" sz="11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6177" y="947927"/>
            <a:ext cx="10281410" cy="379018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23579" y="661416"/>
            <a:ext cx="10386878" cy="44653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5319" y="522731"/>
            <a:ext cx="10867355" cy="497128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9184" y="969263"/>
            <a:ext cx="11230425" cy="368960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1380" y="580644"/>
            <a:ext cx="10555627" cy="485546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C8F04DD-36C3-4ECF-AFD1-A12583CD2F8A}"/>
              </a:ext>
            </a:extLst>
          </p:cNvPr>
          <p:cNvSpPr>
            <a:spLocks noGrp="1" noChangeArrowheads="1"/>
          </p:cNvSpPr>
          <p:nvPr>
            <p:ph type="title"/>
          </p:nvPr>
        </p:nvSpPr>
        <p:spPr/>
        <p:txBody>
          <a:bodyPr/>
          <a:lstStyle/>
          <a:p>
            <a:r>
              <a:rPr lang="en-IN" altLang="en-US"/>
              <a:t>PRESENTATION OF STATISTICAL DATA</a:t>
            </a:r>
          </a:p>
        </p:txBody>
      </p:sp>
      <p:sp>
        <p:nvSpPr>
          <p:cNvPr id="31747" name="Content Placeholder 2">
            <a:extLst>
              <a:ext uri="{FF2B5EF4-FFF2-40B4-BE49-F238E27FC236}">
                <a16:creationId xmlns:a16="http://schemas.microsoft.com/office/drawing/2014/main" id="{403BBC7F-A75B-4B67-85B1-FC1A2C6CB39B}"/>
              </a:ext>
            </a:extLst>
          </p:cNvPr>
          <p:cNvSpPr>
            <a:spLocks noGrp="1" noChangeArrowheads="1"/>
          </p:cNvSpPr>
          <p:nvPr>
            <p:ph idx="1"/>
          </p:nvPr>
        </p:nvSpPr>
        <p:spPr/>
        <p:txBody>
          <a:bodyPr/>
          <a:lstStyle/>
          <a:p>
            <a:r>
              <a:rPr lang="en-IN" altLang="en-US"/>
              <a:t>Statistical data can be presented in three different ways:</a:t>
            </a:r>
          </a:p>
          <a:p>
            <a:pPr lvl="1"/>
            <a:r>
              <a:rPr lang="en-IN" altLang="en-US"/>
              <a:t> Textual presentation</a:t>
            </a:r>
          </a:p>
          <a:p>
            <a:pPr lvl="1"/>
            <a:r>
              <a:rPr lang="en-IN" altLang="en-US"/>
              <a:t>Tabular presentation, and </a:t>
            </a:r>
          </a:p>
          <a:p>
            <a:pPr lvl="1"/>
            <a:r>
              <a:rPr lang="en-IN" altLang="en-US"/>
              <a:t>Graphical presentation.</a:t>
            </a:r>
          </a:p>
          <a:p>
            <a:endParaRPr lang="en-I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A3C9294-E8D0-40E6-8537-B138D5DEEA62}"/>
              </a:ext>
            </a:extLst>
          </p:cNvPr>
          <p:cNvSpPr>
            <a:spLocks noGrp="1" noChangeArrowheads="1"/>
          </p:cNvSpPr>
          <p:nvPr>
            <p:ph type="title"/>
          </p:nvPr>
        </p:nvSpPr>
        <p:spPr>
          <a:xfrm>
            <a:off x="673100" y="0"/>
            <a:ext cx="9404350" cy="666750"/>
          </a:xfrm>
        </p:spPr>
        <p:txBody>
          <a:bodyPr>
            <a:normAutofit fontScale="90000"/>
          </a:bodyPr>
          <a:lstStyle/>
          <a:p>
            <a:pPr algn="ctr"/>
            <a:r>
              <a:rPr lang="en-IN" altLang="en-US"/>
              <a:t>Textual presentation</a:t>
            </a:r>
          </a:p>
        </p:txBody>
      </p:sp>
      <p:sp>
        <p:nvSpPr>
          <p:cNvPr id="27651" name="Content Placeholder 2">
            <a:extLst>
              <a:ext uri="{FF2B5EF4-FFF2-40B4-BE49-F238E27FC236}">
                <a16:creationId xmlns:a16="http://schemas.microsoft.com/office/drawing/2014/main" id="{00D19F5F-F66F-4BC6-89FE-215C34428C85}"/>
              </a:ext>
            </a:extLst>
          </p:cNvPr>
          <p:cNvSpPr>
            <a:spLocks noGrp="1" noChangeArrowheads="1"/>
          </p:cNvSpPr>
          <p:nvPr>
            <p:ph idx="1"/>
          </p:nvPr>
        </p:nvSpPr>
        <p:spPr>
          <a:xfrm>
            <a:off x="901700" y="1198563"/>
            <a:ext cx="8947150" cy="5380037"/>
          </a:xfrm>
        </p:spPr>
        <p:txBody>
          <a:bodyPr>
            <a:normAutofit/>
          </a:bodyPr>
          <a:lstStyle/>
          <a:p>
            <a:pPr>
              <a:buFont typeface="Wingdings 3" panose="05040102010807070707" pitchFamily="82" charset="2"/>
              <a:buChar char=""/>
              <a:defRPr/>
            </a:pPr>
            <a:r>
              <a:rPr lang="en-IN" altLang="en-US" sz="1800" b="1" dirty="0">
                <a:latin typeface="Times-Bold"/>
              </a:rPr>
              <a:t>Textual presentation: </a:t>
            </a:r>
            <a:r>
              <a:rPr lang="en-IN" altLang="en-US" sz="1800" dirty="0">
                <a:latin typeface="Times-Roman"/>
              </a:rPr>
              <a:t>This is a descriptive form. </a:t>
            </a:r>
          </a:p>
          <a:p>
            <a:pPr marL="0" indent="0">
              <a:buFont typeface="Wingdings 3" panose="05040102010807070707" pitchFamily="82" charset="2"/>
              <a:buNone/>
              <a:defRPr/>
            </a:pPr>
            <a:r>
              <a:rPr lang="en-IN" altLang="en-US" sz="1800" dirty="0">
                <a:latin typeface="Times-Roman"/>
              </a:rPr>
              <a:t>Example</a:t>
            </a:r>
          </a:p>
          <a:p>
            <a:pPr marL="0" indent="0">
              <a:buFont typeface="Wingdings 3" panose="05040102010807070707" pitchFamily="82" charset="2"/>
              <a:buNone/>
              <a:defRPr/>
            </a:pPr>
            <a:r>
              <a:rPr lang="en-IN" altLang="en-US" sz="1800" dirty="0">
                <a:latin typeface="Times-Roman"/>
              </a:rPr>
              <a:t>Presentation of data about deaths from industrial diseases in Great Britain in 1935–39 and 1940–44.</a:t>
            </a:r>
            <a:endParaRPr lang="en-IN" altLang="en-US" sz="1800" b="1" dirty="0">
              <a:latin typeface="Times-Bold"/>
            </a:endParaRPr>
          </a:p>
          <a:p>
            <a:pPr algn="just">
              <a:buFont typeface="Wingdings 3" panose="05040102010807070707" pitchFamily="82" charset="2"/>
              <a:buChar char=""/>
              <a:defRPr/>
            </a:pPr>
            <a:r>
              <a:rPr lang="en-IN" altLang="en-US" sz="1800" b="1" dirty="0">
                <a:latin typeface="Times-Bold"/>
              </a:rPr>
              <a:t>Example . </a:t>
            </a:r>
            <a:r>
              <a:rPr lang="en-IN" altLang="en-US" sz="1800" dirty="0">
                <a:latin typeface="Times-Roman"/>
              </a:rPr>
              <a:t>Numerical data with regard to industrial diseases and deaths </a:t>
            </a:r>
            <a:r>
              <a:rPr lang="en-IN" altLang="en-US" sz="1800" dirty="0" err="1">
                <a:latin typeface="Times-Roman"/>
              </a:rPr>
              <a:t>thereform</a:t>
            </a:r>
            <a:r>
              <a:rPr lang="en-IN" altLang="en-US" sz="1800" dirty="0">
                <a:latin typeface="Times-Roman"/>
              </a:rPr>
              <a:t> in Great Britain during the years 1935–39 and 1940–44 are given in a descriptive form: “During the quinquennium 1935–39, there were in Great Britain 1, 775 cases of industrial diseases made up of 677 cases of lead poisoning, 111 of other poisoning, 144 of anthrax, and 843 of gassing. The number of deaths reported was 20 p.c. of the cases for all the four diseases taken together, that for lead poisoning was 135, for other poisoning 25 and that for anthrax was 30. During the next quinquennium, 1940–44, the total number of cases reported was 2, 807. But lead poisoning cases reported fell by 351 and anthrax cases by 35. Other poisoning cases increased by 784 between the two periods. The number of deaths reported decreased by 45 for lead poisoning, but decreased only by 2 for anthrax from the pre-war to the post-war quinquennium. In the later period, 52 deaths were reported for poisoning other than lead poisoning. The total number of deaths reported in 1940–44 including those from gassing was 64 greater than in 1935–39”</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0CB79397-E251-4DD6-AB6D-8B26D486F640}"/>
              </a:ext>
            </a:extLst>
          </p:cNvPr>
          <p:cNvSpPr>
            <a:spLocks noGrp="1" noChangeArrowheads="1"/>
          </p:cNvSpPr>
          <p:nvPr>
            <p:ph idx="1"/>
          </p:nvPr>
        </p:nvSpPr>
        <p:spPr>
          <a:xfrm>
            <a:off x="1130300" y="1331913"/>
            <a:ext cx="8947150" cy="4194175"/>
          </a:xfrm>
        </p:spPr>
        <p:txBody>
          <a:bodyPr/>
          <a:lstStyle/>
          <a:p>
            <a:r>
              <a:rPr lang="en-IN" altLang="en-US"/>
              <a:t>The disadvantages of textual presentation are: </a:t>
            </a:r>
          </a:p>
          <a:p>
            <a:pPr lvl="1"/>
            <a:r>
              <a:rPr lang="en-IN" altLang="en-US"/>
              <a:t> it is too lengthy</a:t>
            </a:r>
          </a:p>
          <a:p>
            <a:pPr lvl="1"/>
            <a:r>
              <a:rPr lang="en-IN" altLang="en-US"/>
              <a:t> there is repetition of words; </a:t>
            </a:r>
          </a:p>
          <a:p>
            <a:pPr lvl="1"/>
            <a:r>
              <a:rPr lang="en-IN" altLang="en-US"/>
              <a:t> comparisons cannot be made easily; </a:t>
            </a:r>
          </a:p>
          <a:p>
            <a:pPr lvl="1"/>
            <a:r>
              <a:rPr lang="en-IN" altLang="en-US"/>
              <a:t> it is difficult to get an idea and take appropriate action.</a:t>
            </a:r>
          </a:p>
          <a:p>
            <a:endParaRPr lang="en-IN" altLang="en-US"/>
          </a:p>
        </p:txBody>
      </p:sp>
      <p:sp>
        <p:nvSpPr>
          <p:cNvPr id="33795" name="Title 1">
            <a:extLst>
              <a:ext uri="{FF2B5EF4-FFF2-40B4-BE49-F238E27FC236}">
                <a16:creationId xmlns:a16="http://schemas.microsoft.com/office/drawing/2014/main" id="{0AE83E04-3408-4CC3-93DE-5A2967330EA2}"/>
              </a:ext>
            </a:extLst>
          </p:cNvPr>
          <p:cNvSpPr txBox="1">
            <a:spLocks noChangeArrowheads="1"/>
          </p:cNvSpPr>
          <p:nvPr/>
        </p:nvSpPr>
        <p:spPr bwMode="auto">
          <a:xfrm>
            <a:off x="673100" y="0"/>
            <a:ext cx="94043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IN" altLang="en-US" sz="4200">
                <a:solidFill>
                  <a:schemeClr val="tx2"/>
                </a:solidFill>
              </a:rPr>
              <a:t>Textual presentation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12A5B30-0170-42F7-BE19-09392325AFCC}"/>
              </a:ext>
            </a:extLst>
          </p:cNvPr>
          <p:cNvGraphicFramePr>
            <a:graphicFrameLocks noGrp="1"/>
          </p:cNvGraphicFramePr>
          <p:nvPr/>
        </p:nvGraphicFramePr>
        <p:xfrm>
          <a:off x="228600" y="644525"/>
          <a:ext cx="10171113" cy="4611688"/>
        </p:xfrm>
        <a:graphic>
          <a:graphicData uri="http://schemas.openxmlformats.org/drawingml/2006/table">
            <a:tbl>
              <a:tblPr/>
              <a:tblGrid>
                <a:gridCol w="1466850">
                  <a:extLst>
                    <a:ext uri="{9D8B030D-6E8A-4147-A177-3AD203B41FA5}">
                      <a16:colId xmlns:a16="http://schemas.microsoft.com/office/drawing/2014/main" val="20000"/>
                    </a:ext>
                  </a:extLst>
                </a:gridCol>
                <a:gridCol w="8083550">
                  <a:extLst>
                    <a:ext uri="{9D8B030D-6E8A-4147-A177-3AD203B41FA5}">
                      <a16:colId xmlns:a16="http://schemas.microsoft.com/office/drawing/2014/main" val="20001"/>
                    </a:ext>
                  </a:extLst>
                </a:gridCol>
                <a:gridCol w="620713">
                  <a:extLst>
                    <a:ext uri="{9D8B030D-6E8A-4147-A177-3AD203B41FA5}">
                      <a16:colId xmlns:a16="http://schemas.microsoft.com/office/drawing/2014/main" val="20002"/>
                    </a:ext>
                  </a:extLst>
                </a:gridCol>
              </a:tblGrid>
              <a:tr h="273655">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IN"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Module </a:t>
                      </a:r>
                      <a:endParaRPr kumimoji="0" lang="en-US" altLang="en-US" sz="14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Content</a:t>
                      </a:r>
                      <a:endParaRPr kumimoji="0" lang="en-US" altLang="en-US" sz="14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IN"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Hrs</a:t>
                      </a:r>
                      <a:endParaRPr kumimoji="0" lang="en-US" altLang="en-US" sz="14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0328">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IN"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1</a:t>
                      </a:r>
                      <a:endParaRPr kumimoji="0" lang="en-US" altLang="en-US" sz="14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Introduction to Statistics</a:t>
                      </a:r>
                    </a:p>
                    <a:p>
                      <a:pPr marL="0" marR="0" lvl="0" indent="0" algn="l" defTabSz="914400" rtl="0" eaLnBrk="1" fontAlgn="base" latinLnBrk="0" hangingPunct="1">
                        <a:lnSpc>
                          <a:spcPct val="115000"/>
                        </a:lnSpc>
                        <a:spcBef>
                          <a:spcPct val="0"/>
                        </a:spcBef>
                        <a:spcAft>
                          <a:spcPct val="0"/>
                        </a:spcAft>
                        <a:buClrTx/>
                        <a:buSzTx/>
                        <a:buFontTx/>
                        <a:buNone/>
                        <a:tabLst/>
                      </a:pPr>
                      <a:r>
                        <a:rPr kumimoji="0" lang="en-IN"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Functions – Importance – Uses and Limitations of Statistics. Statistical data–Classification, Tabulation, Diagrammatic &amp; Graphic representation of data</a:t>
                      </a:r>
                      <a:endPar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IN"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6</a:t>
                      </a:r>
                      <a:endParaRPr kumimoji="0" lang="en-US" altLang="en-US" sz="14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9883">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IN"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2</a:t>
                      </a:r>
                      <a:endParaRPr kumimoji="0" lang="en-US" altLang="en-US" sz="14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just" defTabSz="4572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Data Collection &amp; Sampling Methods</a:t>
                      </a:r>
                    </a:p>
                    <a:p>
                      <a:pPr marL="0" marR="0" lvl="0" indent="0" algn="just" defTabSz="4572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Primary &amp; Secondary data, Sources of data, Methods of collecting data. Sampling – Census &amp; Sample methods –Methods of sampling, Probability Sampling and Non-Probability Sampling.</a:t>
                      </a:r>
                      <a:endParaRPr kumimoji="0" lang="en-US" altLang="en-US" sz="1400" b="0" i="0" u="none" strike="noStrike" cap="none" normalizeH="0" baseline="0">
                        <a:ln>
                          <a:noFill/>
                        </a:ln>
                        <a:solidFill>
                          <a:schemeClr val="tx1"/>
                        </a:solidFill>
                        <a:effectLst/>
                        <a:latin typeface="Century Gothic" panose="020B050202020202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5</a:t>
                      </a: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9883">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3</a:t>
                      </a: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Introduction to Regression</a:t>
                      </a:r>
                      <a:endParaRPr kumimoji="0" lang="en-US" altLang="en-US" sz="1400" b="0" i="0" u="none" strike="noStrike" cap="none" normalizeH="0" baseline="0">
                        <a:ln>
                          <a:noFill/>
                        </a:ln>
                        <a:solidFill>
                          <a:schemeClr val="tx1"/>
                        </a:solidFill>
                        <a:effectLst/>
                        <a:latin typeface="Century Gothic" panose="020B0502020202020204" pitchFamily="34" charset="0"/>
                        <a:ea typeface="SimSun" panose="02010600030101010101" pitchFamily="2" charset="-122"/>
                        <a:cs typeface="Times New Roman" panose="02020603050405020304" pitchFamily="18" charset="0"/>
                      </a:endParaRP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Mathematical and Statistical Equation – Meaning of Intercept and Slope – Error term – Measure for Model Fit –R2 – MAE – MAPE</a:t>
                      </a:r>
                      <a:endParaRPr kumimoji="0" lang="en-US" altLang="en-US" sz="1400" b="0" i="0" u="none" strike="noStrike" cap="none" normalizeH="0" baseline="0">
                        <a:ln>
                          <a:noFill/>
                        </a:ln>
                        <a:solidFill>
                          <a:schemeClr val="tx1"/>
                        </a:solidFill>
                        <a:effectLst/>
                        <a:latin typeface="Century Gothic" panose="020B050202020202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IN"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8</a:t>
                      </a:r>
                      <a:endParaRPr kumimoji="0" lang="en-US" altLang="en-US" sz="14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9883">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4</a:t>
                      </a: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Introduction to Multiple Linear Regression</a:t>
                      </a:r>
                      <a:endParaRPr kumimoji="0" lang="en-US" altLang="en-US" sz="1400" b="0" i="0" u="none" strike="noStrike" cap="none" normalizeH="0" baseline="0">
                        <a:ln>
                          <a:noFill/>
                        </a:ln>
                        <a:solidFill>
                          <a:schemeClr val="tx1"/>
                        </a:solidFill>
                        <a:effectLst/>
                        <a:latin typeface="Century Gothic" panose="020B0502020202020204" pitchFamily="34" charset="0"/>
                        <a:ea typeface="SimSun" panose="02010600030101010101" pitchFamily="2" charset="-122"/>
                        <a:cs typeface="Times New Roman" panose="02020603050405020304" pitchFamily="18" charset="0"/>
                      </a:endParaRP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Multiple Linear Regression Model, Partial Regression Coefficients, Testing Significance overall significance of Overall fit of the model, Testing  for Individual Regression Coefficients </a:t>
                      </a:r>
                      <a:endParaRPr kumimoji="0" lang="en-US" altLang="en-US" sz="1400" b="0" i="0" u="none" strike="noStrike" cap="none" normalizeH="0" baseline="0">
                        <a:ln>
                          <a:noFill/>
                        </a:ln>
                        <a:solidFill>
                          <a:schemeClr val="tx1"/>
                        </a:solidFill>
                        <a:effectLst/>
                        <a:latin typeface="Century Gothic" panose="020B050202020202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8</a:t>
                      </a: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59883">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5</a:t>
                      </a: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Statistical inference</a:t>
                      </a:r>
                      <a:endParaRPr kumimoji="0" lang="en-US" altLang="en-US" sz="1400" b="0" i="0" u="none" strike="noStrike" cap="none" normalizeH="0" baseline="0">
                        <a:ln>
                          <a:noFill/>
                        </a:ln>
                        <a:solidFill>
                          <a:schemeClr val="tx1"/>
                        </a:solidFill>
                        <a:effectLst/>
                        <a:latin typeface="Century Gothic" panose="020B0502020202020204" pitchFamily="34" charset="0"/>
                        <a:ea typeface="SimSun" panose="02010600030101010101" pitchFamily="2" charset="-122"/>
                        <a:cs typeface="Times New Roman" panose="02020603050405020304" pitchFamily="18" charset="0"/>
                      </a:endParaRP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Random sample -Parametric point estimation unbiasedness and consistence - method of moments and method of maximum likelihood.</a:t>
                      </a:r>
                      <a:endParaRPr kumimoji="0" lang="en-US" altLang="en-US" sz="1400" b="0" i="0" u="none" strike="noStrike" cap="none" normalizeH="0" baseline="0">
                        <a:ln>
                          <a:noFill/>
                        </a:ln>
                        <a:solidFill>
                          <a:schemeClr val="tx1"/>
                        </a:solidFill>
                        <a:effectLst/>
                        <a:latin typeface="Century Gothic" panose="020B050202020202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6</a:t>
                      </a: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8173">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6</a:t>
                      </a: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Tests of hypotheses</a:t>
                      </a:r>
                      <a:endParaRPr kumimoji="0" lang="en-US" altLang="en-US" sz="1400" b="0" i="0" u="none" strike="noStrike" cap="none" normalizeH="0" baseline="0">
                        <a:ln>
                          <a:noFill/>
                        </a:ln>
                        <a:solidFill>
                          <a:schemeClr val="tx1"/>
                        </a:solidFill>
                        <a:effectLst/>
                        <a:latin typeface="Century Gothic" panose="020B0502020202020204" pitchFamily="34" charset="0"/>
                        <a:ea typeface="SimSun" panose="02010600030101010101" pitchFamily="2" charset="-122"/>
                        <a:cs typeface="Times New Roman" panose="02020603050405020304" pitchFamily="18" charset="0"/>
                      </a:endParaRP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Null and Alternative hypotheses. Types of errors.  Neyman-Pearson lemma-MP and UMP tests. </a:t>
                      </a:r>
                      <a:endParaRPr kumimoji="0" lang="en-US" altLang="en-US" sz="1400" b="0" i="0" u="none" strike="noStrike" cap="none" normalizeH="0" baseline="0">
                        <a:ln>
                          <a:noFill/>
                        </a:ln>
                        <a:solidFill>
                          <a:schemeClr val="tx1"/>
                        </a:solidFill>
                        <a:effectLst/>
                        <a:latin typeface="Century Gothic" panose="020B0502020202020204" pitchFamily="34" charset="0"/>
                        <a:ea typeface="SimSun" panose="02010600030101010101" pitchFamily="2" charset="-122"/>
                        <a:cs typeface="Times New Roman" panose="02020603050405020304" pitchFamily="18" charset="0"/>
                      </a:endParaRP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1000"/>
                        </a:spcBef>
                        <a:buClr>
                          <a:srgbClr val="8AD0D6"/>
                        </a:buClr>
                        <a:buSzPct val="80000"/>
                        <a:buFont typeface="Wingdings 3" panose="05040102010807070707" pitchFamily="82" charset="2"/>
                        <a:defRPr>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82" charset="2"/>
                        <a:defRPr sz="1600">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82" charset="2"/>
                        <a:defRPr sz="14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82" charset="2"/>
                        <a:defRPr sz="12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82"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15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5</a:t>
                      </a:r>
                    </a:p>
                  </a:txBody>
                  <a:tcPr marL="43843" marR="43843" marT="43844"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5" name="Table 4">
            <a:extLst>
              <a:ext uri="{FF2B5EF4-FFF2-40B4-BE49-F238E27FC236}">
                <a16:creationId xmlns:a16="http://schemas.microsoft.com/office/drawing/2014/main" id="{7168ED2C-7E16-49F6-8D27-5C1EC9A5A560}"/>
              </a:ext>
            </a:extLst>
          </p:cNvPr>
          <p:cNvGraphicFramePr>
            <a:graphicFrameLocks noGrp="1"/>
          </p:cNvGraphicFramePr>
          <p:nvPr/>
        </p:nvGraphicFramePr>
        <p:xfrm>
          <a:off x="228600" y="23813"/>
          <a:ext cx="10171113" cy="693737"/>
        </p:xfrm>
        <a:graphic>
          <a:graphicData uri="http://schemas.openxmlformats.org/drawingml/2006/table">
            <a:tbl>
              <a:tblPr/>
              <a:tblGrid>
                <a:gridCol w="2585606">
                  <a:extLst>
                    <a:ext uri="{9D8B030D-6E8A-4147-A177-3AD203B41FA5}">
                      <a16:colId xmlns:a16="http://schemas.microsoft.com/office/drawing/2014/main" val="20000"/>
                    </a:ext>
                  </a:extLst>
                </a:gridCol>
                <a:gridCol w="5175994">
                  <a:extLst>
                    <a:ext uri="{9D8B030D-6E8A-4147-A177-3AD203B41FA5}">
                      <a16:colId xmlns:a16="http://schemas.microsoft.com/office/drawing/2014/main" val="20001"/>
                    </a:ext>
                  </a:extLst>
                </a:gridCol>
                <a:gridCol w="2409513">
                  <a:extLst>
                    <a:ext uri="{9D8B030D-6E8A-4147-A177-3AD203B41FA5}">
                      <a16:colId xmlns:a16="http://schemas.microsoft.com/office/drawing/2014/main" val="20002"/>
                    </a:ext>
                  </a:extLst>
                </a:gridCol>
              </a:tblGrid>
              <a:tr h="274199">
                <a:tc>
                  <a:txBody>
                    <a:bodyPr/>
                    <a:lstStyle/>
                    <a:p>
                      <a:pPr marL="0" marR="0" algn="l">
                        <a:lnSpc>
                          <a:spcPct val="115000"/>
                        </a:lnSpc>
                        <a:spcBef>
                          <a:spcPts val="0"/>
                        </a:spcBef>
                        <a:spcAft>
                          <a:spcPts val="0"/>
                        </a:spcAft>
                      </a:pPr>
                      <a:r>
                        <a:rPr lang="en-IN" sz="1400" b="0" dirty="0">
                          <a:latin typeface="Times New Roman"/>
                          <a:ea typeface="SimSun"/>
                          <a:cs typeface="Times New Roman"/>
                        </a:rPr>
                        <a:t>Course</a:t>
                      </a:r>
                      <a:r>
                        <a:rPr lang="en-IN" sz="1400" b="0" baseline="0" dirty="0">
                          <a:latin typeface="Times New Roman"/>
                          <a:ea typeface="SimSun"/>
                          <a:cs typeface="Times New Roman"/>
                        </a:rPr>
                        <a:t> Code</a:t>
                      </a:r>
                      <a:r>
                        <a:rPr lang="en-IN" sz="1400" b="0" dirty="0">
                          <a:latin typeface="Times New Roman"/>
                          <a:ea typeface="SimSun"/>
                          <a:cs typeface="Times New Roman"/>
                        </a:rPr>
                        <a:t> </a:t>
                      </a:r>
                      <a:endParaRPr lang="en-US" sz="1400" b="0" dirty="0">
                        <a:latin typeface="Calibri"/>
                        <a:ea typeface="SimSun"/>
                        <a:cs typeface="Times New Roman"/>
                      </a:endParaRPr>
                    </a:p>
                  </a:txBody>
                  <a:tcPr marL="43844" marR="43844" marT="439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400" b="0" dirty="0">
                          <a:latin typeface="Times New Roman"/>
                          <a:ea typeface="SimSun"/>
                          <a:cs typeface="Times New Roman"/>
                        </a:rPr>
                        <a:t>Course</a:t>
                      </a:r>
                      <a:r>
                        <a:rPr lang="en-IN" sz="1400" b="0" baseline="0" dirty="0">
                          <a:latin typeface="Times New Roman"/>
                          <a:ea typeface="SimSun"/>
                          <a:cs typeface="Times New Roman"/>
                        </a:rPr>
                        <a:t> Title</a:t>
                      </a:r>
                      <a:endParaRPr lang="en-US" sz="1400" b="0" dirty="0">
                        <a:latin typeface="+mn-lt"/>
                        <a:ea typeface="SimSun"/>
                        <a:cs typeface="Times New Roman"/>
                      </a:endParaRPr>
                    </a:p>
                  </a:txBody>
                  <a:tcPr marL="43844" marR="43844" marT="439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400" b="0" dirty="0">
                          <a:latin typeface="Times New Roman"/>
                          <a:ea typeface="SimSun"/>
                          <a:cs typeface="Times New Roman"/>
                        </a:rPr>
                        <a:t>Credit</a:t>
                      </a:r>
                      <a:endParaRPr lang="en-US" sz="1400" b="0" dirty="0">
                        <a:latin typeface="Calibri"/>
                        <a:ea typeface="SimSun"/>
                        <a:cs typeface="Times New Roman"/>
                      </a:endParaRPr>
                    </a:p>
                  </a:txBody>
                  <a:tcPr marL="43844" marR="43844" marT="439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19538">
                <a:tc>
                  <a:txBody>
                    <a:bodyPr/>
                    <a:lstStyle/>
                    <a:p>
                      <a:pPr marL="0" marR="0" algn="ctr">
                        <a:lnSpc>
                          <a:spcPct val="115000"/>
                        </a:lnSpc>
                        <a:spcBef>
                          <a:spcPts val="0"/>
                        </a:spcBef>
                        <a:spcAft>
                          <a:spcPts val="0"/>
                        </a:spcAft>
                      </a:pPr>
                      <a:r>
                        <a:rPr lang="en-US" sz="1400" b="1" dirty="0">
                          <a:latin typeface="Calibri"/>
                          <a:ea typeface="SimSun"/>
                          <a:cs typeface="Times New Roman"/>
                        </a:rPr>
                        <a:t>CSDL06013</a:t>
                      </a:r>
                    </a:p>
                  </a:txBody>
                  <a:tcPr marL="43844" marR="43844" marT="439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US" sz="1400" b="1" dirty="0">
                          <a:solidFill>
                            <a:srgbClr val="00B050"/>
                          </a:solidFill>
                          <a:latin typeface="Times New Roman"/>
                          <a:ea typeface="SimSun"/>
                          <a:cs typeface="Times New Roman"/>
                        </a:rPr>
                        <a:t>Quantitative Analysis</a:t>
                      </a:r>
                      <a:r>
                        <a:rPr lang="en-US" sz="1400" b="1" baseline="0" dirty="0">
                          <a:solidFill>
                            <a:srgbClr val="00B050"/>
                          </a:solidFill>
                          <a:latin typeface="Times New Roman"/>
                          <a:ea typeface="SimSun"/>
                          <a:cs typeface="Times New Roman"/>
                        </a:rPr>
                        <a:t> </a:t>
                      </a:r>
                      <a:endParaRPr lang="en-US" sz="1400" b="1" dirty="0">
                        <a:solidFill>
                          <a:srgbClr val="00B050"/>
                        </a:solidFill>
                        <a:latin typeface="Calibri"/>
                        <a:ea typeface="SimSun"/>
                        <a:cs typeface="Times New Roman"/>
                      </a:endParaRPr>
                    </a:p>
                  </a:txBody>
                  <a:tcPr marL="43844" marR="43844" marT="439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0"/>
                        </a:spcAft>
                      </a:pPr>
                      <a:r>
                        <a:rPr lang="en-IN" sz="1400" b="1" dirty="0">
                          <a:latin typeface="Times New Roman"/>
                          <a:ea typeface="SimSun"/>
                          <a:cs typeface="Times New Roman"/>
                        </a:rPr>
                        <a:t>3</a:t>
                      </a:r>
                      <a:endParaRPr lang="en-US" sz="1400" b="1" dirty="0">
                        <a:latin typeface="Calibri"/>
                        <a:ea typeface="SimSun"/>
                        <a:cs typeface="Times New Roman"/>
                      </a:endParaRPr>
                    </a:p>
                  </a:txBody>
                  <a:tcPr marL="43844" marR="43844" marT="4393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323881C3-0C52-4741-B5D8-92987A834E11}"/>
              </a:ext>
            </a:extLst>
          </p:cNvPr>
          <p:cNvGraphicFramePr>
            <a:graphicFrameLocks noGrp="1"/>
          </p:cNvGraphicFramePr>
          <p:nvPr/>
        </p:nvGraphicFramePr>
        <p:xfrm>
          <a:off x="228600" y="5254625"/>
          <a:ext cx="10171113" cy="1576389"/>
        </p:xfrm>
        <a:graphic>
          <a:graphicData uri="http://schemas.openxmlformats.org/drawingml/2006/table">
            <a:tbl>
              <a:tblPr/>
              <a:tblGrid>
                <a:gridCol w="1009892">
                  <a:extLst>
                    <a:ext uri="{9D8B030D-6E8A-4147-A177-3AD203B41FA5}">
                      <a16:colId xmlns:a16="http://schemas.microsoft.com/office/drawing/2014/main" val="20000"/>
                    </a:ext>
                  </a:extLst>
                </a:gridCol>
                <a:gridCol w="9161221">
                  <a:extLst>
                    <a:ext uri="{9D8B030D-6E8A-4147-A177-3AD203B41FA5}">
                      <a16:colId xmlns:a16="http://schemas.microsoft.com/office/drawing/2014/main" val="20001"/>
                    </a:ext>
                  </a:extLst>
                </a:gridCol>
              </a:tblGrid>
              <a:tr h="229855">
                <a:tc gridSpan="2">
                  <a:txBody>
                    <a:bodyPr/>
                    <a:lstStyle/>
                    <a:p>
                      <a:pPr marL="0" marR="0">
                        <a:lnSpc>
                          <a:spcPct val="115000"/>
                        </a:lnSpc>
                        <a:spcBef>
                          <a:spcPts val="0"/>
                        </a:spcBef>
                        <a:spcAft>
                          <a:spcPts val="0"/>
                        </a:spcAft>
                      </a:pPr>
                      <a:r>
                        <a:rPr lang="en-US" sz="1400" b="1" dirty="0">
                          <a:latin typeface="Times New Roman"/>
                          <a:ea typeface="Times New Roman"/>
                          <a:cs typeface="Times New Roman"/>
                        </a:rPr>
                        <a:t>Textbooks:</a:t>
                      </a:r>
                      <a:endParaRPr lang="en-US" sz="1400" dirty="0">
                        <a:latin typeface="Calibri"/>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29855">
                <a:tc>
                  <a:txBody>
                    <a:bodyPr/>
                    <a:lstStyle/>
                    <a:p>
                      <a:pPr marL="0" marR="0" algn="just">
                        <a:lnSpc>
                          <a:spcPct val="115000"/>
                        </a:lnSpc>
                        <a:spcBef>
                          <a:spcPts val="0"/>
                        </a:spcBef>
                        <a:spcAft>
                          <a:spcPts val="0"/>
                        </a:spcAft>
                      </a:pPr>
                      <a:r>
                        <a:rPr lang="en-US" sz="1400" dirty="0">
                          <a:latin typeface="Times New Roman"/>
                          <a:ea typeface="Times New Roman"/>
                          <a:cs typeface="Times New Roman"/>
                        </a:rPr>
                        <a:t>1</a:t>
                      </a:r>
                      <a:endParaRPr lang="en-US" sz="1400" dirty="0">
                        <a:latin typeface="Calibri"/>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dirty="0" err="1">
                          <a:latin typeface="Times New Roman"/>
                          <a:ea typeface="Calibri"/>
                          <a:cs typeface="Times New Roman"/>
                        </a:rPr>
                        <a:t>Agarwal</a:t>
                      </a:r>
                      <a:r>
                        <a:rPr lang="en-US" sz="1400" dirty="0">
                          <a:latin typeface="Times New Roman"/>
                          <a:ea typeface="Calibri"/>
                          <a:cs typeface="Times New Roman"/>
                        </a:rPr>
                        <a:t>, B.L. (2006):-Basic Statistics. Wiley Eastern Ltd., New Delhi </a:t>
                      </a:r>
                      <a:endParaRPr lang="en-US" sz="1400" dirty="0">
                        <a:latin typeface="Calibri"/>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9855">
                <a:tc>
                  <a:txBody>
                    <a:bodyPr/>
                    <a:lstStyle/>
                    <a:p>
                      <a:pPr marL="0" marR="0" algn="just">
                        <a:lnSpc>
                          <a:spcPct val="115000"/>
                        </a:lnSpc>
                        <a:spcBef>
                          <a:spcPts val="0"/>
                        </a:spcBef>
                        <a:spcAft>
                          <a:spcPts val="0"/>
                        </a:spcAft>
                      </a:pPr>
                      <a:r>
                        <a:rPr lang="en-US" sz="1400" dirty="0">
                          <a:latin typeface="Times New Roman"/>
                          <a:ea typeface="Times New Roman"/>
                          <a:cs typeface="Times New Roman"/>
                        </a:rPr>
                        <a:t>2</a:t>
                      </a:r>
                      <a:endParaRPr lang="en-US" sz="1400" dirty="0">
                        <a:latin typeface="Calibri"/>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dirty="0">
                          <a:latin typeface="Times New Roman"/>
                          <a:ea typeface="Calibri"/>
                          <a:cs typeface="Times New Roman"/>
                        </a:rPr>
                        <a:t> Gupta,  S. P. (2011):-Statistical Methods. </a:t>
                      </a:r>
                      <a:r>
                        <a:rPr lang="en-US" sz="1400" dirty="0" err="1">
                          <a:latin typeface="Times New Roman"/>
                          <a:ea typeface="Calibri"/>
                          <a:cs typeface="Times New Roman"/>
                        </a:rPr>
                        <a:t>Sultanchand&amp;Sons</a:t>
                      </a:r>
                      <a:r>
                        <a:rPr lang="en-US" sz="1400" dirty="0">
                          <a:latin typeface="Times New Roman"/>
                          <a:ea typeface="Calibri"/>
                          <a:cs typeface="Times New Roman"/>
                        </a:rPr>
                        <a:t>, New Delhi </a:t>
                      </a:r>
                      <a:endParaRPr lang="en-US" sz="1400" dirty="0">
                        <a:latin typeface="Calibri"/>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9855">
                <a:tc>
                  <a:txBody>
                    <a:bodyPr/>
                    <a:lstStyle/>
                    <a:p>
                      <a:pPr marL="0" marR="0" algn="just">
                        <a:lnSpc>
                          <a:spcPct val="115000"/>
                        </a:lnSpc>
                        <a:spcBef>
                          <a:spcPts val="0"/>
                        </a:spcBef>
                        <a:spcAft>
                          <a:spcPts val="0"/>
                        </a:spcAft>
                      </a:pPr>
                      <a:r>
                        <a:rPr lang="en-US" sz="1400">
                          <a:latin typeface="Times New Roman"/>
                          <a:ea typeface="Times New Roman"/>
                          <a:cs typeface="Times New Roman"/>
                        </a:rPr>
                        <a:t>3</a:t>
                      </a:r>
                      <a:endParaRPr lang="en-US" sz="1400">
                        <a:latin typeface="Calibri"/>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dirty="0">
                          <a:latin typeface="Times New Roman"/>
                          <a:ea typeface="Calibri"/>
                          <a:cs typeface="Times New Roman"/>
                        </a:rPr>
                        <a:t> </a:t>
                      </a:r>
                      <a:r>
                        <a:rPr lang="en-US" sz="1400" dirty="0" err="1">
                          <a:latin typeface="Times New Roman"/>
                          <a:ea typeface="Calibri"/>
                          <a:cs typeface="Times New Roman"/>
                        </a:rPr>
                        <a:t>Sivathanupillai</a:t>
                      </a:r>
                      <a:r>
                        <a:rPr lang="en-US" sz="1400" dirty="0">
                          <a:latin typeface="Times New Roman"/>
                          <a:ea typeface="Calibri"/>
                          <a:cs typeface="Times New Roman"/>
                        </a:rPr>
                        <a:t>, M &amp;</a:t>
                      </a:r>
                      <a:r>
                        <a:rPr lang="en-US" sz="1400" dirty="0" err="1">
                          <a:latin typeface="Times New Roman"/>
                          <a:ea typeface="Calibri"/>
                          <a:cs typeface="Times New Roman"/>
                        </a:rPr>
                        <a:t>Rajagopal</a:t>
                      </a:r>
                      <a:r>
                        <a:rPr lang="en-US" sz="1400" dirty="0">
                          <a:latin typeface="Times New Roman"/>
                          <a:ea typeface="Calibri"/>
                          <a:cs typeface="Times New Roman"/>
                        </a:rPr>
                        <a:t>, K. R. (1979):-Statistics for Economics Students.</a:t>
                      </a:r>
                      <a:endParaRPr lang="en-US" sz="1400" dirty="0">
                        <a:latin typeface="Calibri"/>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9855">
                <a:tc>
                  <a:txBody>
                    <a:bodyPr/>
                    <a:lstStyle/>
                    <a:p>
                      <a:pPr marL="0" marR="0" algn="just">
                        <a:lnSpc>
                          <a:spcPct val="115000"/>
                        </a:lnSpc>
                        <a:spcBef>
                          <a:spcPts val="0"/>
                        </a:spcBef>
                        <a:spcAft>
                          <a:spcPts val="0"/>
                        </a:spcAft>
                      </a:pPr>
                      <a:r>
                        <a:rPr lang="en-US" sz="1400">
                          <a:latin typeface="Times New Roman"/>
                          <a:ea typeface="Times New Roman"/>
                          <a:cs typeface="Times New Roman"/>
                        </a:rPr>
                        <a:t>4</a:t>
                      </a:r>
                      <a:endParaRPr lang="en-US" sz="1400">
                        <a:latin typeface="Calibri"/>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dirty="0">
                          <a:latin typeface="Times New Roman"/>
                          <a:ea typeface="Calibri"/>
                          <a:cs typeface="Times New Roman"/>
                        </a:rPr>
                        <a:t>Hogg ,R.V. and Craig, A.T.(2006), An introduction to mathematical statistics, </a:t>
                      </a:r>
                      <a:r>
                        <a:rPr lang="en-US" sz="1400" dirty="0" err="1">
                          <a:latin typeface="Times New Roman"/>
                          <a:ea typeface="Calibri"/>
                          <a:cs typeface="Times New Roman"/>
                        </a:rPr>
                        <a:t>Amerind</a:t>
                      </a:r>
                      <a:r>
                        <a:rPr lang="en-US" sz="1400" dirty="0">
                          <a:latin typeface="Times New Roman"/>
                          <a:ea typeface="Calibri"/>
                          <a:cs typeface="Times New Roman"/>
                        </a:rPr>
                        <a:t> publications.</a:t>
                      </a:r>
                      <a:endParaRPr lang="en-US" sz="1400" dirty="0">
                        <a:latin typeface="Calibri"/>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7114">
                <a:tc>
                  <a:txBody>
                    <a:bodyPr/>
                    <a:lstStyle/>
                    <a:p>
                      <a:pPr marL="0" marR="0" algn="just">
                        <a:lnSpc>
                          <a:spcPct val="115000"/>
                        </a:lnSpc>
                        <a:spcBef>
                          <a:spcPts val="0"/>
                        </a:spcBef>
                        <a:spcAft>
                          <a:spcPts val="0"/>
                        </a:spcAft>
                      </a:pPr>
                      <a:r>
                        <a:rPr lang="en-US" sz="1400" dirty="0">
                          <a:latin typeface="Calibri"/>
                          <a:ea typeface="SimSun"/>
                          <a:cs typeface="Times New Roman"/>
                        </a:rPr>
                        <a:t>5</a:t>
                      </a: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b="1" dirty="0">
                          <a:solidFill>
                            <a:srgbClr val="FFC000"/>
                          </a:solidFill>
                          <a:latin typeface="Times New Roman"/>
                          <a:ea typeface="SimSun"/>
                          <a:cs typeface="Times New Roman"/>
                        </a:rPr>
                        <a:t>Gupta S.C. and Kapoor</a:t>
                      </a:r>
                      <a:r>
                        <a:rPr lang="en-US" sz="1400" b="1" baseline="0" dirty="0">
                          <a:solidFill>
                            <a:srgbClr val="FFC000"/>
                          </a:solidFill>
                          <a:latin typeface="Times New Roman"/>
                          <a:ea typeface="SimSun"/>
                          <a:cs typeface="Times New Roman"/>
                        </a:rPr>
                        <a:t> </a:t>
                      </a:r>
                      <a:r>
                        <a:rPr lang="en-US" sz="1400" b="1" dirty="0">
                          <a:solidFill>
                            <a:srgbClr val="FFC000"/>
                          </a:solidFill>
                          <a:latin typeface="Times New Roman"/>
                          <a:ea typeface="SimSun"/>
                          <a:cs typeface="Times New Roman"/>
                        </a:rPr>
                        <a:t>V.K.(2003), </a:t>
                      </a:r>
                      <a:r>
                        <a:rPr lang="en-US" sz="1400" b="1" dirty="0" err="1">
                          <a:solidFill>
                            <a:srgbClr val="FFC000"/>
                          </a:solidFill>
                          <a:latin typeface="Times New Roman"/>
                          <a:ea typeface="SimSun"/>
                          <a:cs typeface="Times New Roman"/>
                        </a:rPr>
                        <a:t>Funadmental</a:t>
                      </a:r>
                      <a:r>
                        <a:rPr lang="en-US" sz="1400" b="1" dirty="0">
                          <a:solidFill>
                            <a:srgbClr val="FFC000"/>
                          </a:solidFill>
                          <a:latin typeface="Times New Roman"/>
                          <a:ea typeface="SimSun"/>
                          <a:cs typeface="Times New Roman"/>
                        </a:rPr>
                        <a:t> of Mathematical Statistics, Sultan Chand &amp; company, New Delhi</a:t>
                      </a:r>
                      <a:endParaRPr lang="en-US" sz="1400" b="1" dirty="0">
                        <a:solidFill>
                          <a:srgbClr val="FFC000"/>
                        </a:solidFill>
                        <a:latin typeface="+mn-lt"/>
                        <a:ea typeface="SimSun"/>
                        <a:cs typeface="Times New Roman"/>
                      </a:endParaRPr>
                    </a:p>
                  </a:txBody>
                  <a:tcPr marL="67902" marR="6790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5A8F7776-72FC-4BC2-BF7D-763CF75A71EC}"/>
              </a:ext>
            </a:extLst>
          </p:cNvPr>
          <p:cNvSpPr>
            <a:spLocks noGrp="1" noChangeArrowheads="1"/>
          </p:cNvSpPr>
          <p:nvPr>
            <p:ph type="title"/>
          </p:nvPr>
        </p:nvSpPr>
        <p:spPr>
          <a:xfrm>
            <a:off x="765175" y="265113"/>
            <a:ext cx="9404350" cy="857250"/>
          </a:xfrm>
        </p:spPr>
        <p:txBody>
          <a:bodyPr/>
          <a:lstStyle/>
          <a:p>
            <a:r>
              <a:rPr lang="en-IN" altLang="en-US"/>
              <a:t>Tabular presentation, or, Tabulation</a:t>
            </a:r>
          </a:p>
        </p:txBody>
      </p:sp>
      <p:sp>
        <p:nvSpPr>
          <p:cNvPr id="34819" name="Content Placeholder 2">
            <a:extLst>
              <a:ext uri="{FF2B5EF4-FFF2-40B4-BE49-F238E27FC236}">
                <a16:creationId xmlns:a16="http://schemas.microsoft.com/office/drawing/2014/main" id="{2E883DF8-5A70-448D-BA04-E2BFD42C884C}"/>
              </a:ext>
            </a:extLst>
          </p:cNvPr>
          <p:cNvSpPr>
            <a:spLocks noGrp="1" noChangeArrowheads="1"/>
          </p:cNvSpPr>
          <p:nvPr>
            <p:ph idx="1"/>
          </p:nvPr>
        </p:nvSpPr>
        <p:spPr>
          <a:xfrm>
            <a:off x="993775" y="1122363"/>
            <a:ext cx="8947150" cy="4195762"/>
          </a:xfrm>
        </p:spPr>
        <p:txBody>
          <a:bodyPr>
            <a:normAutofit fontScale="85000" lnSpcReduction="20000"/>
          </a:bodyPr>
          <a:lstStyle/>
          <a:p>
            <a:pPr algn="just">
              <a:buFont typeface="Wingdings 3" panose="05040102010807070707" pitchFamily="82" charset="2"/>
              <a:buChar char=""/>
              <a:defRPr/>
            </a:pPr>
            <a:r>
              <a:rPr lang="en-IN" altLang="en-US" dirty="0"/>
              <a:t>Tabulation may be defined as the systematic presentation of numerical data in rows or/and columns according to certain characteristics.</a:t>
            </a:r>
          </a:p>
          <a:p>
            <a:pPr algn="just">
              <a:buFont typeface="Wingdings 3" panose="05040102010807070707" pitchFamily="82" charset="2"/>
              <a:buChar char=""/>
              <a:defRPr/>
            </a:pPr>
            <a:r>
              <a:rPr lang="en-IN" altLang="en-US" dirty="0"/>
              <a:t> It expresses the data in concise and attractive form which can be easily understood and used to compare numerical figures.</a:t>
            </a:r>
          </a:p>
          <a:p>
            <a:pPr>
              <a:buFont typeface="Wingdings 3" panose="05040102010807070707" pitchFamily="82" charset="2"/>
              <a:buChar char=""/>
              <a:defRPr/>
            </a:pPr>
            <a:r>
              <a:rPr lang="en-IN" sz="1800" b="1" dirty="0">
                <a:latin typeface="Bookman-Demi"/>
              </a:rPr>
              <a:t>Objectives of Tabulation</a:t>
            </a:r>
          </a:p>
          <a:p>
            <a:pPr marL="0" indent="0">
              <a:buFont typeface="Wingdings 3" panose="05040102010807070707" pitchFamily="82" charset="2"/>
              <a:buNone/>
              <a:defRPr/>
            </a:pPr>
            <a:r>
              <a:rPr lang="en-IN" sz="1800" dirty="0">
                <a:latin typeface="Times-Roman"/>
              </a:rPr>
              <a:t>The main objectives of tabulation are stated below:</a:t>
            </a:r>
          </a:p>
          <a:p>
            <a:pPr marL="800100" lvl="1" indent="-400050">
              <a:buFont typeface="Wingdings 3" panose="05040102010807070707" pitchFamily="82" charset="2"/>
              <a:buAutoNum type="romanLcParenBoth"/>
              <a:defRPr/>
            </a:pPr>
            <a:r>
              <a:rPr lang="en-IN" sz="2000" dirty="0">
                <a:latin typeface="Times-Roman"/>
              </a:rPr>
              <a:t>to carry out investigation;</a:t>
            </a:r>
          </a:p>
          <a:p>
            <a:pPr marL="800100" lvl="1" indent="-400050">
              <a:buFont typeface="Wingdings 3" panose="05040102010807070707" pitchFamily="82" charset="2"/>
              <a:buAutoNum type="romanLcParenBoth"/>
              <a:defRPr/>
            </a:pPr>
            <a:r>
              <a:rPr lang="en-IN" sz="2000" dirty="0">
                <a:latin typeface="Times-Roman"/>
              </a:rPr>
              <a:t> to do comparison;</a:t>
            </a:r>
          </a:p>
          <a:p>
            <a:pPr marL="800100" lvl="1" indent="-400050">
              <a:buFont typeface="Wingdings 3" panose="05040102010807070707" pitchFamily="82" charset="2"/>
              <a:buAutoNum type="romanLcParenBoth"/>
              <a:defRPr/>
            </a:pPr>
            <a:r>
              <a:rPr lang="en-IN" sz="2000" dirty="0">
                <a:latin typeface="Times-Roman"/>
              </a:rPr>
              <a:t> to locate omissions and errors in the data; </a:t>
            </a:r>
          </a:p>
          <a:p>
            <a:pPr marL="800100" lvl="1" indent="-400050">
              <a:buFont typeface="Wingdings 3" panose="05040102010807070707" pitchFamily="82" charset="2"/>
              <a:buAutoNum type="romanLcParenBoth"/>
              <a:defRPr/>
            </a:pPr>
            <a:r>
              <a:rPr lang="en-IN" sz="2000" dirty="0">
                <a:latin typeface="Times-Roman"/>
              </a:rPr>
              <a:t>to use space economically; </a:t>
            </a:r>
          </a:p>
          <a:p>
            <a:pPr marL="800100" lvl="1" indent="-400050">
              <a:buFont typeface="Wingdings 3" panose="05040102010807070707" pitchFamily="82" charset="2"/>
              <a:buAutoNum type="romanLcParenBoth"/>
              <a:defRPr/>
            </a:pPr>
            <a:r>
              <a:rPr lang="en-IN" sz="2000" dirty="0">
                <a:latin typeface="Times-Roman"/>
              </a:rPr>
              <a:t>to study the trend;</a:t>
            </a:r>
          </a:p>
          <a:p>
            <a:pPr marL="800100" lvl="1" indent="-400050">
              <a:buFont typeface="Wingdings 3" panose="05040102010807070707" pitchFamily="82" charset="2"/>
              <a:buAutoNum type="romanLcParenBoth"/>
              <a:defRPr/>
            </a:pPr>
            <a:r>
              <a:rPr lang="en-IN" sz="2000" dirty="0">
                <a:latin typeface="Times-Roman"/>
              </a:rPr>
              <a:t>to simplify data; </a:t>
            </a:r>
          </a:p>
          <a:p>
            <a:pPr marL="800100" lvl="1" indent="-400050">
              <a:buFont typeface="Wingdings 3" panose="05040102010807070707" pitchFamily="82" charset="2"/>
              <a:buAutoNum type="romanLcParenBoth"/>
              <a:defRPr/>
            </a:pPr>
            <a:r>
              <a:rPr lang="en-IN" sz="2000" dirty="0">
                <a:latin typeface="Times-Roman"/>
              </a:rPr>
              <a:t> to use it as future reference</a:t>
            </a:r>
            <a:r>
              <a:rPr lang="en-IN" dirty="0">
                <a:latin typeface="Times-Roman"/>
              </a:rPr>
              <a:t>.</a:t>
            </a:r>
            <a:endParaRPr lang="en-IN" altLang="en-US" dirty="0"/>
          </a:p>
          <a:p>
            <a:pPr algn="just">
              <a:buFont typeface="Wingdings 3" panose="05040102010807070707" pitchFamily="82" charset="2"/>
              <a:buChar char=""/>
              <a:defRPr/>
            </a:pPr>
            <a:endParaRPr lang="en-I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a:extLst>
              <a:ext uri="{FF2B5EF4-FFF2-40B4-BE49-F238E27FC236}">
                <a16:creationId xmlns:a16="http://schemas.microsoft.com/office/drawing/2014/main" id="{F457B05A-39C2-4797-BC82-8BC15451B33F}"/>
              </a:ext>
            </a:extLst>
          </p:cNvPr>
          <p:cNvSpPr>
            <a:spLocks noGrp="1" noChangeArrowheads="1"/>
          </p:cNvSpPr>
          <p:nvPr>
            <p:ph type="title"/>
          </p:nvPr>
        </p:nvSpPr>
        <p:spPr>
          <a:xfrm>
            <a:off x="468313" y="0"/>
            <a:ext cx="9404350" cy="352425"/>
          </a:xfrm>
        </p:spPr>
        <p:txBody>
          <a:bodyPr>
            <a:normAutofit fontScale="90000"/>
          </a:bodyPr>
          <a:lstStyle/>
          <a:p>
            <a:r>
              <a:rPr lang="en-IN" altLang="en-US"/>
              <a:t>Tabular presentation, or, Tabulation</a:t>
            </a:r>
          </a:p>
        </p:txBody>
      </p:sp>
      <p:sp>
        <p:nvSpPr>
          <p:cNvPr id="3" name="Content Placeholder 2">
            <a:extLst>
              <a:ext uri="{FF2B5EF4-FFF2-40B4-BE49-F238E27FC236}">
                <a16:creationId xmlns:a16="http://schemas.microsoft.com/office/drawing/2014/main" id="{6E1E402C-12AB-4739-BA98-F49853B38D59}"/>
              </a:ext>
            </a:extLst>
          </p:cNvPr>
          <p:cNvSpPr>
            <a:spLocks noGrp="1" noChangeArrowheads="1"/>
          </p:cNvSpPr>
          <p:nvPr>
            <p:ph idx="1"/>
          </p:nvPr>
        </p:nvSpPr>
        <p:spPr>
          <a:xfrm>
            <a:off x="342900" y="703263"/>
            <a:ext cx="11506200" cy="4195762"/>
          </a:xfrm>
        </p:spPr>
        <p:txBody>
          <a:bodyPr>
            <a:normAutofit lnSpcReduction="10000"/>
          </a:bodyPr>
          <a:lstStyle/>
          <a:p>
            <a:pPr marL="0" indent="0">
              <a:buFont typeface="Wingdings 3" panose="05040102010807070707" pitchFamily="18" charset="2"/>
              <a:buNone/>
            </a:pPr>
            <a:r>
              <a:rPr lang="en-IN" altLang="en-US" sz="2800"/>
              <a:t>An ideal statistical table should contain the following items:</a:t>
            </a:r>
          </a:p>
          <a:p>
            <a:pPr marL="400050" lvl="1" indent="0" algn="just">
              <a:buFont typeface="Wingdings 3" panose="05040102010807070707" pitchFamily="18" charset="2"/>
              <a:buNone/>
            </a:pPr>
            <a:r>
              <a:rPr lang="en-IN" altLang="en-US" sz="1600">
                <a:solidFill>
                  <a:srgbClr val="FFFF00"/>
                </a:solidFill>
              </a:rPr>
              <a:t>(i) </a:t>
            </a:r>
            <a:r>
              <a:rPr lang="en-IN" altLang="en-US" sz="2000">
                <a:solidFill>
                  <a:srgbClr val="FFFF00"/>
                </a:solidFill>
              </a:rPr>
              <a:t>Table number</a:t>
            </a:r>
          </a:p>
          <a:p>
            <a:pPr marL="400050" lvl="1" indent="0" algn="just">
              <a:buFont typeface="Wingdings 3" panose="05040102010807070707" pitchFamily="18" charset="2"/>
              <a:buNone/>
            </a:pPr>
            <a:r>
              <a:rPr lang="en-IN" altLang="en-US" sz="2000">
                <a:solidFill>
                  <a:srgbClr val="FFFF00"/>
                </a:solidFill>
              </a:rPr>
              <a:t>(ii) Title</a:t>
            </a:r>
          </a:p>
          <a:p>
            <a:pPr marL="400050" lvl="1" indent="0" algn="just">
              <a:buFont typeface="Wingdings 3" panose="05040102010807070707" pitchFamily="18" charset="2"/>
              <a:buNone/>
            </a:pPr>
            <a:r>
              <a:rPr lang="en-IN" altLang="en-US" sz="2000">
                <a:solidFill>
                  <a:srgbClr val="FFFF00"/>
                </a:solidFill>
              </a:rPr>
              <a:t>(iii) Date</a:t>
            </a:r>
          </a:p>
          <a:p>
            <a:pPr marL="400050" lvl="1" indent="0" algn="just">
              <a:buFont typeface="Wingdings 3" panose="05040102010807070707" pitchFamily="18" charset="2"/>
              <a:buNone/>
            </a:pPr>
            <a:r>
              <a:rPr lang="en-IN" altLang="en-US" sz="2000">
                <a:solidFill>
                  <a:srgbClr val="FFFF00"/>
                </a:solidFill>
              </a:rPr>
              <a:t>(iv) Stubs, or, Row designations:</a:t>
            </a:r>
          </a:p>
          <a:p>
            <a:pPr marL="400050" lvl="1" indent="0" algn="just">
              <a:buFont typeface="Wingdings 3" panose="05040102010807070707" pitchFamily="18" charset="2"/>
              <a:buNone/>
            </a:pPr>
            <a:r>
              <a:rPr lang="en-IN" altLang="en-US" sz="2000">
                <a:solidFill>
                  <a:srgbClr val="FFFF00"/>
                </a:solidFill>
              </a:rPr>
              <a:t>(v) Column headings, or, Captions</a:t>
            </a:r>
          </a:p>
          <a:p>
            <a:pPr marL="400050" lvl="1" indent="0" algn="just">
              <a:buFont typeface="Wingdings 3" panose="05040102010807070707" pitchFamily="18" charset="2"/>
              <a:buNone/>
            </a:pPr>
            <a:r>
              <a:rPr lang="en-IN" altLang="en-US" sz="2000">
                <a:solidFill>
                  <a:srgbClr val="FFFF00"/>
                </a:solidFill>
              </a:rPr>
              <a:t>(vi) Body of the table</a:t>
            </a:r>
          </a:p>
          <a:p>
            <a:pPr marL="400050" lvl="1" indent="0" algn="just">
              <a:buFont typeface="Wingdings 3" panose="05040102010807070707" pitchFamily="18" charset="2"/>
              <a:buNone/>
            </a:pPr>
            <a:r>
              <a:rPr lang="en-IN" altLang="en-US" sz="2000">
                <a:solidFill>
                  <a:srgbClr val="FFFF00"/>
                </a:solidFill>
                <a:latin typeface="Times-Roman"/>
              </a:rPr>
              <a:t>(</a:t>
            </a:r>
            <a:r>
              <a:rPr lang="en-IN" altLang="en-US" sz="2000" i="1">
                <a:solidFill>
                  <a:srgbClr val="FFFF00"/>
                </a:solidFill>
                <a:latin typeface="Times-Italic"/>
              </a:rPr>
              <a:t>vii</a:t>
            </a:r>
            <a:r>
              <a:rPr lang="en-IN" altLang="en-US" sz="2000">
                <a:solidFill>
                  <a:srgbClr val="FFFF00"/>
                </a:solidFill>
                <a:latin typeface="Times-Roman"/>
              </a:rPr>
              <a:t>) </a:t>
            </a:r>
            <a:r>
              <a:rPr lang="en-IN" altLang="en-US" sz="2000">
                <a:solidFill>
                  <a:srgbClr val="FFFF00"/>
                </a:solidFill>
              </a:rPr>
              <a:t>Unit of measurement</a:t>
            </a:r>
          </a:p>
          <a:p>
            <a:pPr marL="400050" lvl="1" indent="0" algn="just">
              <a:buFont typeface="Wingdings 3" panose="05040102010807070707" pitchFamily="18" charset="2"/>
              <a:buNone/>
            </a:pPr>
            <a:r>
              <a:rPr lang="en-IN" altLang="en-US" sz="2000">
                <a:solidFill>
                  <a:srgbClr val="FFFF00"/>
                </a:solidFill>
              </a:rPr>
              <a:t>(viii) Source</a:t>
            </a:r>
          </a:p>
          <a:p>
            <a:pPr marL="400050" lvl="1" indent="0" algn="just">
              <a:buFont typeface="Wingdings 3" panose="05040102010807070707" pitchFamily="18" charset="2"/>
              <a:buNone/>
            </a:pPr>
            <a:r>
              <a:rPr lang="en-IN" altLang="en-US" sz="2000">
                <a:solidFill>
                  <a:srgbClr val="FFFF00"/>
                </a:solidFill>
              </a:rPr>
              <a:t>(ix) Footnotes and references</a:t>
            </a:r>
          </a:p>
          <a:p>
            <a:pPr marL="0" indent="0">
              <a:buFont typeface="Wingdings 3" panose="05040102010807070707" pitchFamily="18" charset="2"/>
              <a:buNone/>
            </a:pPr>
            <a:endParaRPr lang="en-I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Title 1">
            <a:extLst>
              <a:ext uri="{FF2B5EF4-FFF2-40B4-BE49-F238E27FC236}">
                <a16:creationId xmlns:a16="http://schemas.microsoft.com/office/drawing/2014/main" id="{091C045B-28B3-4B68-997B-F248E39CF262}"/>
              </a:ext>
            </a:extLst>
          </p:cNvPr>
          <p:cNvSpPr>
            <a:spLocks noGrp="1" noChangeArrowheads="1"/>
          </p:cNvSpPr>
          <p:nvPr>
            <p:ph type="title"/>
          </p:nvPr>
        </p:nvSpPr>
        <p:spPr>
          <a:xfrm>
            <a:off x="468313" y="0"/>
            <a:ext cx="9404350" cy="352425"/>
          </a:xfrm>
        </p:spPr>
        <p:txBody>
          <a:bodyPr>
            <a:normAutofit fontScale="90000"/>
          </a:bodyPr>
          <a:lstStyle/>
          <a:p>
            <a:r>
              <a:rPr lang="en-IN" altLang="en-US"/>
              <a:t>Tabular presentation, or, Tabulation</a:t>
            </a:r>
          </a:p>
        </p:txBody>
      </p:sp>
      <p:sp>
        <p:nvSpPr>
          <p:cNvPr id="36866" name="Content Placeholder 2">
            <a:extLst>
              <a:ext uri="{FF2B5EF4-FFF2-40B4-BE49-F238E27FC236}">
                <a16:creationId xmlns:a16="http://schemas.microsoft.com/office/drawing/2014/main" id="{A85A2997-17E9-4D40-AE80-200BC652FDCA}"/>
              </a:ext>
            </a:extLst>
          </p:cNvPr>
          <p:cNvSpPr>
            <a:spLocks noGrp="1" noChangeArrowheads="1"/>
          </p:cNvSpPr>
          <p:nvPr>
            <p:ph idx="1"/>
          </p:nvPr>
        </p:nvSpPr>
        <p:spPr>
          <a:xfrm>
            <a:off x="342900" y="703263"/>
            <a:ext cx="11506200" cy="4195762"/>
          </a:xfrm>
        </p:spPr>
        <p:txBody>
          <a:bodyPr>
            <a:normAutofit fontScale="77500" lnSpcReduction="20000"/>
          </a:bodyPr>
          <a:lstStyle/>
          <a:p>
            <a:pPr marL="0" indent="0">
              <a:buFont typeface="Wingdings 3" panose="05040102010807070707" pitchFamily="18" charset="2"/>
              <a:buNone/>
            </a:pPr>
            <a:r>
              <a:rPr lang="en-IN" altLang="en-US"/>
              <a:t>An ideal statistical table should contain the following items:</a:t>
            </a:r>
          </a:p>
          <a:p>
            <a:pPr marL="400050" lvl="1" indent="0" algn="just">
              <a:buFont typeface="Wingdings 3" panose="05040102010807070707" pitchFamily="18" charset="2"/>
              <a:buNone/>
            </a:pPr>
            <a:r>
              <a:rPr lang="en-IN" altLang="en-US" sz="1600"/>
              <a:t>(i) Table number: A number must be allotted to the table for identification, particularly when there are many tables in a study.</a:t>
            </a:r>
          </a:p>
          <a:p>
            <a:pPr marL="400050" lvl="1" indent="0" algn="just">
              <a:buFont typeface="Wingdings 3" panose="05040102010807070707" pitchFamily="18" charset="2"/>
              <a:buNone/>
            </a:pPr>
            <a:r>
              <a:rPr lang="en-IN" altLang="en-US" sz="1600"/>
              <a:t>(ii) Title: The title should explain what is contained in the table. It should be clear, brief and set in bold type on top of the table. It should also indicate the time and place to which the data refer.</a:t>
            </a:r>
          </a:p>
          <a:p>
            <a:pPr marL="400050" lvl="1" indent="0" algn="just">
              <a:buFont typeface="Wingdings 3" panose="05040102010807070707" pitchFamily="18" charset="2"/>
              <a:buNone/>
            </a:pPr>
            <a:r>
              <a:rPr lang="en-IN" altLang="en-US" sz="1600"/>
              <a:t> (iii) Date: The date of preparation of the table should be given.</a:t>
            </a:r>
          </a:p>
          <a:p>
            <a:pPr marL="400050" lvl="1" indent="0" algn="just">
              <a:buFont typeface="Wingdings 3" panose="05040102010807070707" pitchFamily="18" charset="2"/>
              <a:buNone/>
            </a:pPr>
            <a:r>
              <a:rPr lang="en-IN" altLang="en-US" sz="1600"/>
              <a:t>(iv) Stubs, or, Row designations: Each row of the table should be given a brief heading. Such designations of rows are called “stubs”, or, “stub items” and the entire column is called “stub column”.</a:t>
            </a:r>
          </a:p>
          <a:p>
            <a:pPr marL="400050" lvl="1" indent="0" algn="just">
              <a:buFont typeface="Wingdings 3" panose="05040102010807070707" pitchFamily="18" charset="2"/>
              <a:buNone/>
            </a:pPr>
            <a:r>
              <a:rPr lang="en-IN" altLang="en-US" sz="1600"/>
              <a:t>(v) Column headings, or, Captions: Column designation is given on top of each column to explain to what the figures in the column refer. It should be clear and precise. This is called a “caption”, or, “heading”. Columns should be numbered if there are four, or, more columns.</a:t>
            </a:r>
          </a:p>
          <a:p>
            <a:pPr marL="400050" lvl="1" indent="0" algn="just">
              <a:buFont typeface="Wingdings 3" panose="05040102010807070707" pitchFamily="18" charset="2"/>
              <a:buNone/>
            </a:pPr>
            <a:r>
              <a:rPr lang="en-IN" altLang="en-US" sz="1600"/>
              <a:t>(vi) Body of the table: The data should be arranged in such a way that any figure can be located easily.</a:t>
            </a:r>
          </a:p>
          <a:p>
            <a:pPr marL="400050" lvl="1" indent="0" algn="just">
              <a:buFont typeface="Wingdings 3" panose="05040102010807070707" pitchFamily="18" charset="2"/>
              <a:buNone/>
            </a:pPr>
            <a:r>
              <a:rPr lang="en-IN" altLang="en-US" sz="1600"/>
              <a:t> </a:t>
            </a:r>
            <a:r>
              <a:rPr lang="en-IN" altLang="en-US" sz="1600">
                <a:latin typeface="Times-Roman"/>
              </a:rPr>
              <a:t>(</a:t>
            </a:r>
            <a:r>
              <a:rPr lang="en-IN" altLang="en-US" sz="1600" i="1">
                <a:latin typeface="Times-Italic"/>
              </a:rPr>
              <a:t>vii</a:t>
            </a:r>
            <a:r>
              <a:rPr lang="en-IN" altLang="en-US" sz="1600">
                <a:latin typeface="Times-Roman"/>
              </a:rPr>
              <a:t>) </a:t>
            </a:r>
            <a:r>
              <a:rPr lang="en-IN" altLang="en-US" sz="1600"/>
              <a:t>Unit of measurement: If the unit of measurement is uniform throughout the table, it is stated at the top right-hand corner of the table along with the title.</a:t>
            </a:r>
          </a:p>
          <a:p>
            <a:pPr marL="400050" lvl="1" indent="0" algn="just">
              <a:buFont typeface="Wingdings 3" panose="05040102010807070707" pitchFamily="18" charset="2"/>
              <a:buNone/>
            </a:pPr>
            <a:r>
              <a:rPr lang="en-IN" altLang="en-US" sz="1600"/>
              <a:t>(viii) Source: At the bottom of the table a note should be added indicating the primary and</a:t>
            </a:r>
          </a:p>
          <a:p>
            <a:pPr marL="400050" lvl="1" indent="0" algn="just">
              <a:buFont typeface="Wingdings 3" panose="05040102010807070707" pitchFamily="18" charset="2"/>
              <a:buNone/>
            </a:pPr>
            <a:r>
              <a:rPr lang="en-IN" altLang="en-US" sz="1600"/>
              <a:t>secondary sources from which data have been collected.</a:t>
            </a:r>
          </a:p>
          <a:p>
            <a:pPr marL="400050" lvl="1" indent="0" algn="just">
              <a:buFont typeface="Wingdings 3" panose="05040102010807070707" pitchFamily="18" charset="2"/>
              <a:buNone/>
            </a:pPr>
            <a:r>
              <a:rPr lang="en-IN" altLang="en-US" sz="1600"/>
              <a:t>(ix) Footnotes and references: If any item has not been explained properly, a separate explanatory</a:t>
            </a:r>
          </a:p>
          <a:p>
            <a:pPr marL="400050" lvl="1" indent="0" algn="just">
              <a:buFont typeface="Wingdings 3" panose="05040102010807070707" pitchFamily="18" charset="2"/>
              <a:buNone/>
            </a:pPr>
            <a:r>
              <a:rPr lang="en-IN" altLang="en-US" sz="1600"/>
              <a:t>note should be added at the bottom of the table.</a:t>
            </a:r>
          </a:p>
          <a:p>
            <a:pPr marL="0" indent="0">
              <a:buFont typeface="Wingdings 3" panose="05040102010807070707" pitchFamily="18" charset="2"/>
              <a:buNone/>
            </a:pPr>
            <a:endParaRPr lang="en-IN" altLang="en-US" sz="1800"/>
          </a:p>
          <a:p>
            <a:pPr marL="0" indent="0">
              <a:buFont typeface="Wingdings 3" panose="05040102010807070707" pitchFamily="18" charset="2"/>
              <a:buNone/>
            </a:pPr>
            <a:endParaRPr lang="en-IN" altLang="en-US"/>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D9AB399C-35DC-4349-9782-43F7BF336E40}"/>
              </a:ext>
            </a:extLst>
          </p:cNvPr>
          <p:cNvSpPr>
            <a:spLocks noGrp="1" noChangeArrowheads="1"/>
          </p:cNvSpPr>
          <p:nvPr>
            <p:ph type="title"/>
          </p:nvPr>
        </p:nvSpPr>
        <p:spPr>
          <a:xfrm>
            <a:off x="646113" y="0"/>
            <a:ext cx="9404350" cy="846138"/>
          </a:xfrm>
        </p:spPr>
        <p:txBody>
          <a:bodyPr/>
          <a:lstStyle/>
          <a:p>
            <a:pPr algn="ctr"/>
            <a:r>
              <a:rPr lang="en-IN" altLang="en-US"/>
              <a:t>Kinds of Table</a:t>
            </a:r>
          </a:p>
        </p:txBody>
      </p:sp>
      <p:sp>
        <p:nvSpPr>
          <p:cNvPr id="6" name="Content Placeholder 5">
            <a:extLst>
              <a:ext uri="{FF2B5EF4-FFF2-40B4-BE49-F238E27FC236}">
                <a16:creationId xmlns:a16="http://schemas.microsoft.com/office/drawing/2014/main" id="{0F5D7738-98BB-459B-930C-5DE869B050EF}"/>
              </a:ext>
            </a:extLst>
          </p:cNvPr>
          <p:cNvSpPr>
            <a:spLocks noGrp="1"/>
          </p:cNvSpPr>
          <p:nvPr>
            <p:ph idx="1"/>
          </p:nvPr>
        </p:nvSpPr>
        <p:spPr>
          <a:xfrm>
            <a:off x="147638" y="846138"/>
            <a:ext cx="6661150" cy="5705475"/>
          </a:xfrm>
        </p:spPr>
        <p:txBody>
          <a:bodyPr>
            <a:normAutofit/>
          </a:bodyPr>
          <a:lstStyle/>
          <a:p>
            <a:pPr marL="0" indent="0">
              <a:buFont typeface="Wingdings 3" panose="05040102010807070707" pitchFamily="82" charset="2"/>
              <a:buNone/>
              <a:defRPr/>
            </a:pPr>
            <a:r>
              <a:rPr lang="en-IN" dirty="0">
                <a:solidFill>
                  <a:schemeClr val="accent1">
                    <a:lumMod val="20000"/>
                    <a:lumOff val="80000"/>
                  </a:schemeClr>
                </a:solidFill>
                <a:latin typeface="Source Sans Pro" panose="020B0503030403020204" pitchFamily="34" charset="0"/>
              </a:rPr>
              <a:t>I. According to Purpose </a:t>
            </a:r>
          </a:p>
          <a:p>
            <a:pPr>
              <a:buFont typeface="Wingdings" panose="05000000000000000000" pitchFamily="2" charset="2"/>
              <a:buChar char="q"/>
              <a:defRPr/>
            </a:pPr>
            <a:r>
              <a:rPr lang="en-IN" dirty="0">
                <a:solidFill>
                  <a:srgbClr val="3B3835"/>
                </a:solidFill>
                <a:latin typeface="Source Sans Pro" panose="020B0503030403020204" pitchFamily="34" charset="0"/>
              </a:rPr>
              <a:t> </a:t>
            </a:r>
            <a:r>
              <a:rPr lang="en-IN" b="1" dirty="0">
                <a:solidFill>
                  <a:srgbClr val="FFFF00"/>
                </a:solidFill>
                <a:latin typeface="Source Sans Pro" panose="020B0503030403020204" pitchFamily="34" charset="0"/>
              </a:rPr>
              <a:t>General Purpose Table:</a:t>
            </a:r>
            <a:r>
              <a:rPr lang="en-IN" b="1" dirty="0">
                <a:solidFill>
                  <a:srgbClr val="3B3835"/>
                </a:solidFill>
                <a:latin typeface="Source Sans Pro" panose="020B0503030403020204" pitchFamily="34" charset="0"/>
              </a:rPr>
              <a:t> </a:t>
            </a:r>
            <a:r>
              <a:rPr lang="en-IN" dirty="0">
                <a:latin typeface="Source Sans Pro" panose="020B0503030403020204" pitchFamily="34" charset="0"/>
              </a:rPr>
              <a:t>General purpose table is that table which is of general use. It is does not serve any specific purpose or specific problem under consideration.</a:t>
            </a:r>
          </a:p>
          <a:p>
            <a:pPr>
              <a:buFont typeface="Wingdings" panose="05000000000000000000" pitchFamily="2" charset="2"/>
              <a:buChar char="q"/>
              <a:defRPr/>
            </a:pPr>
            <a:r>
              <a:rPr lang="en-IN" dirty="0">
                <a:solidFill>
                  <a:srgbClr val="3B3835"/>
                </a:solidFill>
                <a:latin typeface="Source Sans Pro" panose="020B0503030403020204" pitchFamily="34" charset="0"/>
              </a:rPr>
              <a:t> </a:t>
            </a:r>
            <a:r>
              <a:rPr lang="en-IN" b="1" dirty="0">
                <a:solidFill>
                  <a:srgbClr val="FFFF00"/>
                </a:solidFill>
                <a:latin typeface="Source Sans Pro" panose="020B0503030403020204" pitchFamily="34" charset="0"/>
              </a:rPr>
              <a:t>Special Purpose Table: </a:t>
            </a:r>
            <a:r>
              <a:rPr lang="en-IN" dirty="0">
                <a:latin typeface="Source Sans Pro" panose="020B0503030403020204" pitchFamily="34" charset="0"/>
              </a:rPr>
              <a:t>Special Purpose table is that table which is prepared with some specific purpose in mind.</a:t>
            </a:r>
          </a:p>
          <a:p>
            <a:pPr marL="0" indent="0">
              <a:buFont typeface="Wingdings 3" panose="05040102010807070707" pitchFamily="82" charset="2"/>
              <a:buNone/>
              <a:defRPr/>
            </a:pPr>
            <a:r>
              <a:rPr lang="en-IN" dirty="0">
                <a:solidFill>
                  <a:schemeClr val="accent1">
                    <a:lumMod val="20000"/>
                    <a:lumOff val="80000"/>
                  </a:schemeClr>
                </a:solidFill>
                <a:latin typeface="Source Sans Pro" panose="020B0503030403020204" pitchFamily="34" charset="0"/>
              </a:rPr>
              <a:t>II. According to Originality </a:t>
            </a:r>
          </a:p>
          <a:p>
            <a:pPr>
              <a:buFont typeface="Wingdings" panose="05000000000000000000" pitchFamily="2" charset="2"/>
              <a:buChar char="q"/>
              <a:defRPr/>
            </a:pPr>
            <a:r>
              <a:rPr lang="en-IN" dirty="0">
                <a:solidFill>
                  <a:srgbClr val="3B3835"/>
                </a:solidFill>
                <a:latin typeface="Source Sans Pro" panose="020B0503030403020204" pitchFamily="34" charset="0"/>
              </a:rPr>
              <a:t> </a:t>
            </a:r>
            <a:r>
              <a:rPr lang="en-IN" b="1" dirty="0">
                <a:solidFill>
                  <a:srgbClr val="FFFF00"/>
                </a:solidFill>
                <a:latin typeface="Source Sans Pro" panose="020B0503030403020204" pitchFamily="34" charset="0"/>
              </a:rPr>
              <a:t>Original Table: </a:t>
            </a:r>
            <a:r>
              <a:rPr lang="en-IN" dirty="0">
                <a:solidFill>
                  <a:schemeClr val="tx1">
                    <a:lumMod val="95000"/>
                  </a:schemeClr>
                </a:solidFill>
                <a:latin typeface="Source Sans Pro" panose="020B0503030403020204" pitchFamily="34" charset="0"/>
              </a:rPr>
              <a:t>An original table is that in which data are presented in the same form and manner in which they are collected. </a:t>
            </a:r>
          </a:p>
          <a:p>
            <a:pPr>
              <a:buFont typeface="Wingdings" panose="05000000000000000000" pitchFamily="2" charset="2"/>
              <a:buChar char="q"/>
              <a:defRPr/>
            </a:pPr>
            <a:r>
              <a:rPr lang="en-IN" dirty="0">
                <a:solidFill>
                  <a:srgbClr val="3B3835"/>
                </a:solidFill>
                <a:latin typeface="Source Sans Pro" panose="020B0503030403020204" pitchFamily="34" charset="0"/>
              </a:rPr>
              <a:t> </a:t>
            </a:r>
            <a:r>
              <a:rPr lang="en-IN" b="1" dirty="0">
                <a:solidFill>
                  <a:srgbClr val="FFFF00"/>
                </a:solidFill>
                <a:latin typeface="Source Sans Pro" panose="020B0503030403020204" pitchFamily="34" charset="0"/>
              </a:rPr>
              <a:t>Derived Table: </a:t>
            </a:r>
            <a:r>
              <a:rPr lang="en-IN" dirty="0">
                <a:solidFill>
                  <a:schemeClr val="tx1">
                    <a:lumMod val="95000"/>
                  </a:schemeClr>
                </a:solidFill>
                <a:latin typeface="Source Sans Pro" panose="020B0503030403020204" pitchFamily="34" charset="0"/>
              </a:rPr>
              <a:t>A derived table is that in which data are not presented in the form or manner in which these are collected. Instead the data are first converted into ratios or percentage and then presented.</a:t>
            </a:r>
            <a:endParaRPr lang="en-IN" dirty="0">
              <a:solidFill>
                <a:schemeClr val="tx1">
                  <a:lumMod val="95000"/>
                </a:schemeClr>
              </a:solidFill>
            </a:endParaRPr>
          </a:p>
        </p:txBody>
      </p:sp>
      <p:pic>
        <p:nvPicPr>
          <p:cNvPr id="37892" name="Picture 7">
            <a:extLst>
              <a:ext uri="{FF2B5EF4-FFF2-40B4-BE49-F238E27FC236}">
                <a16:creationId xmlns:a16="http://schemas.microsoft.com/office/drawing/2014/main" id="{01B45562-AD52-4EB9-AA6D-DEED9E79D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8788" y="1173163"/>
            <a:ext cx="5383212" cy="517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6DE3B3E5-BD95-4126-BB3A-521CCC09B1A0}"/>
              </a:ext>
            </a:extLst>
          </p:cNvPr>
          <p:cNvSpPr>
            <a:spLocks noGrp="1" noChangeArrowheads="1"/>
          </p:cNvSpPr>
          <p:nvPr>
            <p:ph type="title"/>
          </p:nvPr>
        </p:nvSpPr>
        <p:spPr>
          <a:xfrm>
            <a:off x="646113" y="0"/>
            <a:ext cx="9404350" cy="846138"/>
          </a:xfrm>
        </p:spPr>
        <p:txBody>
          <a:bodyPr/>
          <a:lstStyle/>
          <a:p>
            <a:pPr algn="ctr"/>
            <a:r>
              <a:rPr lang="en-IN" altLang="en-US"/>
              <a:t>Kinds of Table</a:t>
            </a:r>
          </a:p>
        </p:txBody>
      </p:sp>
      <p:sp>
        <p:nvSpPr>
          <p:cNvPr id="6" name="Content Placeholder 5">
            <a:extLst>
              <a:ext uri="{FF2B5EF4-FFF2-40B4-BE49-F238E27FC236}">
                <a16:creationId xmlns:a16="http://schemas.microsoft.com/office/drawing/2014/main" id="{EE5DA4EA-3AEB-4070-AE94-EC053B7ED6B0}"/>
              </a:ext>
            </a:extLst>
          </p:cNvPr>
          <p:cNvSpPr>
            <a:spLocks noGrp="1"/>
          </p:cNvSpPr>
          <p:nvPr>
            <p:ph idx="1"/>
          </p:nvPr>
        </p:nvSpPr>
        <p:spPr>
          <a:xfrm>
            <a:off x="279400" y="1176338"/>
            <a:ext cx="10604500" cy="1130300"/>
          </a:xfrm>
        </p:spPr>
        <p:txBody>
          <a:bodyPr>
            <a:normAutofit fontScale="25000" lnSpcReduction="20000"/>
          </a:bodyPr>
          <a:lstStyle/>
          <a:p>
            <a:pPr marL="0" indent="0">
              <a:buFont typeface="Wingdings 3" panose="05040102010807070707" pitchFamily="82" charset="2"/>
              <a:buNone/>
              <a:defRPr/>
            </a:pPr>
            <a:r>
              <a:rPr lang="en-IN" sz="8000" dirty="0">
                <a:solidFill>
                  <a:schemeClr val="accent1">
                    <a:lumMod val="20000"/>
                    <a:lumOff val="80000"/>
                  </a:schemeClr>
                </a:solidFill>
                <a:latin typeface="Source Sans Pro" panose="020B0503030403020204" pitchFamily="34" charset="0"/>
              </a:rPr>
              <a:t>III. According to Construction</a:t>
            </a:r>
          </a:p>
          <a:p>
            <a:pPr>
              <a:buFont typeface="Wingdings" panose="05000000000000000000" pitchFamily="2" charset="2"/>
              <a:buChar char="q"/>
              <a:defRPr/>
            </a:pPr>
            <a:r>
              <a:rPr lang="en-IN" sz="8000" b="1" dirty="0">
                <a:solidFill>
                  <a:srgbClr val="FFFF00"/>
                </a:solidFill>
                <a:latin typeface="Source Sans Pro" panose="020B0503030403020204" pitchFamily="34" charset="0"/>
              </a:rPr>
              <a:t>Simple Table :</a:t>
            </a:r>
            <a:r>
              <a:rPr lang="en-IN" sz="8000" dirty="0">
                <a:solidFill>
                  <a:schemeClr val="tx1">
                    <a:lumMod val="95000"/>
                  </a:schemeClr>
                </a:solidFill>
                <a:latin typeface="Source Sans Pro" panose="020B0503030403020204" pitchFamily="34" charset="0"/>
              </a:rPr>
              <a:t>In a simple table (also known as one-way table), data are presented based on only one characteristic.</a:t>
            </a:r>
          </a:p>
          <a:p>
            <a:pPr marL="0" indent="0">
              <a:buFont typeface="Wingdings 3" panose="05040102010807070707" pitchFamily="82" charset="2"/>
              <a:buNone/>
              <a:defRPr/>
            </a:pPr>
            <a:endParaRPr lang="en-IN" dirty="0">
              <a:solidFill>
                <a:schemeClr val="tx1">
                  <a:lumMod val="95000"/>
                </a:schemeClr>
              </a:solidFill>
              <a:latin typeface="Source Sans Pro" panose="020B0503030403020204" pitchFamily="34" charset="0"/>
            </a:endParaRPr>
          </a:p>
          <a:p>
            <a:pPr marL="0" indent="0">
              <a:buFont typeface="Wingdings 3" panose="05040102010807070707" pitchFamily="82" charset="2"/>
              <a:buNone/>
              <a:defRPr/>
            </a:pPr>
            <a:endParaRPr lang="en-IN" dirty="0">
              <a:solidFill>
                <a:schemeClr val="tx1">
                  <a:lumMod val="95000"/>
                </a:schemeClr>
              </a:solidFill>
              <a:latin typeface="Source Sans Pro" panose="020B0503030403020204" pitchFamily="34" charset="0"/>
            </a:endParaRPr>
          </a:p>
          <a:p>
            <a:pPr marL="0" indent="0">
              <a:buFont typeface="Wingdings 3" panose="05040102010807070707" pitchFamily="82" charset="2"/>
              <a:buNone/>
              <a:defRPr/>
            </a:pPr>
            <a:endParaRPr lang="en-IN" dirty="0">
              <a:solidFill>
                <a:schemeClr val="tx1">
                  <a:lumMod val="95000"/>
                </a:schemeClr>
              </a:solidFill>
              <a:latin typeface="Source Sans Pro" panose="020B0503030403020204" pitchFamily="34" charset="0"/>
            </a:endParaRPr>
          </a:p>
          <a:p>
            <a:pPr marL="0" indent="0">
              <a:buFont typeface="Wingdings 3" panose="05040102010807070707" pitchFamily="82" charset="2"/>
              <a:buNone/>
              <a:defRPr/>
            </a:pPr>
            <a:endParaRPr lang="en-IN" dirty="0">
              <a:solidFill>
                <a:schemeClr val="tx1">
                  <a:lumMod val="95000"/>
                </a:schemeClr>
              </a:solidFill>
              <a:latin typeface="Source Sans Pro" panose="020B0503030403020204" pitchFamily="34" charset="0"/>
            </a:endParaRPr>
          </a:p>
          <a:p>
            <a:pPr algn="just">
              <a:buFont typeface="Wingdings" panose="05000000000000000000" pitchFamily="2" charset="2"/>
              <a:buChar char="q"/>
              <a:defRPr/>
            </a:pPr>
            <a:r>
              <a:rPr lang="en-IN" b="1" dirty="0">
                <a:solidFill>
                  <a:srgbClr val="FFFF00"/>
                </a:solidFill>
                <a:latin typeface="Source Sans Pro" panose="020B0503030403020204" pitchFamily="34" charset="0"/>
              </a:rPr>
              <a:t>Complex Tables : </a:t>
            </a:r>
            <a:r>
              <a:rPr lang="en-IN" dirty="0">
                <a:latin typeface="Source Sans Pro" panose="020B0503030403020204" pitchFamily="34" charset="0"/>
              </a:rPr>
              <a:t>In a complex table (also known as a manifold table) data are presented according to two or more characteristics simultaneously. The complex tables are two-way or three-way tables according to whether two or three characteristics are presented simultaneously. </a:t>
            </a:r>
            <a:endParaRPr lang="en-IN" b="1" dirty="0">
              <a:latin typeface="Source Sans Pro" panose="020B0503030403020204" pitchFamily="34" charset="0"/>
            </a:endParaRPr>
          </a:p>
          <a:p>
            <a:pPr marL="857250" lvl="1" indent="-457200">
              <a:buFont typeface="Wingdings 3" panose="05040102010807070707" pitchFamily="82" charset="2"/>
              <a:buAutoNum type="alphaLcPeriod"/>
              <a:defRPr/>
            </a:pPr>
            <a:r>
              <a:rPr lang="en-IN" sz="2000" dirty="0">
                <a:solidFill>
                  <a:srgbClr val="FFFF00"/>
                </a:solidFill>
                <a:latin typeface="Source Sans Pro" panose="020B0503030403020204" pitchFamily="34" charset="0"/>
              </a:rPr>
              <a:t>Double or Two-Way Table </a:t>
            </a:r>
          </a:p>
          <a:p>
            <a:pPr marL="857250" lvl="1" indent="-457200">
              <a:buFont typeface="Wingdings 3" panose="05040102010807070707" pitchFamily="82" charset="2"/>
              <a:buAutoNum type="alphaLcPeriod"/>
              <a:defRPr/>
            </a:pPr>
            <a:r>
              <a:rPr lang="en-IN" sz="2000" dirty="0">
                <a:solidFill>
                  <a:srgbClr val="FFFF00"/>
                </a:solidFill>
                <a:latin typeface="Source Sans Pro" panose="020B0503030403020204" pitchFamily="34" charset="0"/>
              </a:rPr>
              <a:t> Three-Way Table </a:t>
            </a:r>
          </a:p>
          <a:p>
            <a:pPr marL="857250" lvl="1" indent="-457200">
              <a:buFont typeface="Wingdings 3" panose="05040102010807070707" pitchFamily="82" charset="2"/>
              <a:buAutoNum type="alphaLcPeriod"/>
              <a:defRPr/>
            </a:pPr>
            <a:r>
              <a:rPr lang="en-IN" sz="2000" dirty="0">
                <a:solidFill>
                  <a:srgbClr val="FFFF00"/>
                </a:solidFill>
                <a:latin typeface="Source Sans Pro" panose="020B0503030403020204" pitchFamily="34" charset="0"/>
              </a:rPr>
              <a:t> Manifold (or Higher Order) Table</a:t>
            </a:r>
          </a:p>
          <a:p>
            <a:pPr marL="0" indent="0">
              <a:buFont typeface="Wingdings 3" panose="05040102010807070707" pitchFamily="82" charset="2"/>
              <a:buNone/>
              <a:defRPr/>
            </a:pPr>
            <a:endParaRPr lang="en-IN" dirty="0">
              <a:solidFill>
                <a:schemeClr val="tx1">
                  <a:lumMod val="95000"/>
                </a:schemeClr>
              </a:solidFill>
              <a:latin typeface="Source Sans Pro" panose="020B0503030403020204" pitchFamily="34" charset="0"/>
            </a:endParaRPr>
          </a:p>
          <a:p>
            <a:pPr marL="0" indent="0">
              <a:buFont typeface="Wingdings 3" panose="05040102010807070707" pitchFamily="82" charset="2"/>
              <a:buNone/>
              <a:defRPr/>
            </a:pPr>
            <a:endParaRPr lang="en-IN" dirty="0">
              <a:solidFill>
                <a:schemeClr val="tx1">
                  <a:lumMod val="95000"/>
                </a:schemeClr>
              </a:solidFill>
              <a:latin typeface="Source Sans Pro" panose="020B0503030403020204" pitchFamily="34" charset="0"/>
            </a:endParaRPr>
          </a:p>
          <a:p>
            <a:pPr marL="0" indent="0">
              <a:buFont typeface="Wingdings 3" panose="05040102010807070707" pitchFamily="82" charset="2"/>
              <a:buNone/>
              <a:defRPr/>
            </a:pPr>
            <a:endParaRPr lang="en-IN" dirty="0">
              <a:solidFill>
                <a:schemeClr val="tx1">
                  <a:lumMod val="95000"/>
                </a:schemeClr>
              </a:solidFill>
              <a:latin typeface="Source Sans Pro" panose="020B0503030403020204" pitchFamily="34" charset="0"/>
            </a:endParaRPr>
          </a:p>
          <a:p>
            <a:pPr marL="0" indent="0">
              <a:buFont typeface="Wingdings 3" panose="05040102010807070707" pitchFamily="82" charset="2"/>
              <a:buNone/>
              <a:defRPr/>
            </a:pPr>
            <a:endParaRPr lang="en-IN" dirty="0">
              <a:solidFill>
                <a:schemeClr val="tx1">
                  <a:lumMod val="95000"/>
                </a:schemeClr>
              </a:solidFill>
              <a:latin typeface="Source Sans Pro" panose="020B0503030403020204" pitchFamily="34" charset="0"/>
            </a:endParaRPr>
          </a:p>
          <a:p>
            <a:pPr marL="0" indent="0">
              <a:buFont typeface="Wingdings 3" panose="05040102010807070707" pitchFamily="82" charset="2"/>
              <a:buNone/>
              <a:defRPr/>
            </a:pPr>
            <a:endParaRPr lang="en-IN" dirty="0">
              <a:solidFill>
                <a:schemeClr val="tx1">
                  <a:lumMod val="95000"/>
                </a:schemeClr>
              </a:solidFill>
            </a:endParaRPr>
          </a:p>
        </p:txBody>
      </p:sp>
      <p:pic>
        <p:nvPicPr>
          <p:cNvPr id="38916" name="Picture 7">
            <a:extLst>
              <a:ext uri="{FF2B5EF4-FFF2-40B4-BE49-F238E27FC236}">
                <a16:creationId xmlns:a16="http://schemas.microsoft.com/office/drawing/2014/main" id="{246FFBED-D325-483B-A750-F00CAA498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7975" y="39688"/>
            <a:ext cx="28257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8">
            <a:extLst>
              <a:ext uri="{FF2B5EF4-FFF2-40B4-BE49-F238E27FC236}">
                <a16:creationId xmlns:a16="http://schemas.microsoft.com/office/drawing/2014/main" id="{4869E323-B6DE-47CB-BAB3-63E88635C0E9}"/>
              </a:ext>
            </a:extLst>
          </p:cNvPr>
          <p:cNvGraphicFramePr>
            <a:graphicFrameLocks noGrp="1"/>
          </p:cNvGraphicFramePr>
          <p:nvPr/>
        </p:nvGraphicFramePr>
        <p:xfrm>
          <a:off x="646113" y="2306638"/>
          <a:ext cx="9513888" cy="1676426"/>
        </p:xfrm>
        <a:graphic>
          <a:graphicData uri="http://schemas.openxmlformats.org/drawingml/2006/table">
            <a:tbl>
              <a:tblPr firstRow="1" bandRow="1">
                <a:tableStyleId>{5C22544A-7EE6-4342-B048-85BDC9FD1C3A}</a:tableStyleId>
              </a:tblPr>
              <a:tblGrid>
                <a:gridCol w="1585648">
                  <a:extLst>
                    <a:ext uri="{9D8B030D-6E8A-4147-A177-3AD203B41FA5}">
                      <a16:colId xmlns:a16="http://schemas.microsoft.com/office/drawing/2014/main" val="20000"/>
                    </a:ext>
                  </a:extLst>
                </a:gridCol>
                <a:gridCol w="1585648">
                  <a:extLst>
                    <a:ext uri="{9D8B030D-6E8A-4147-A177-3AD203B41FA5}">
                      <a16:colId xmlns:a16="http://schemas.microsoft.com/office/drawing/2014/main" val="20001"/>
                    </a:ext>
                  </a:extLst>
                </a:gridCol>
                <a:gridCol w="1585648">
                  <a:extLst>
                    <a:ext uri="{9D8B030D-6E8A-4147-A177-3AD203B41FA5}">
                      <a16:colId xmlns:a16="http://schemas.microsoft.com/office/drawing/2014/main" val="20002"/>
                    </a:ext>
                  </a:extLst>
                </a:gridCol>
                <a:gridCol w="1585648">
                  <a:extLst>
                    <a:ext uri="{9D8B030D-6E8A-4147-A177-3AD203B41FA5}">
                      <a16:colId xmlns:a16="http://schemas.microsoft.com/office/drawing/2014/main" val="20003"/>
                    </a:ext>
                  </a:extLst>
                </a:gridCol>
                <a:gridCol w="1585648">
                  <a:extLst>
                    <a:ext uri="{9D8B030D-6E8A-4147-A177-3AD203B41FA5}">
                      <a16:colId xmlns:a16="http://schemas.microsoft.com/office/drawing/2014/main" val="20004"/>
                    </a:ext>
                  </a:extLst>
                </a:gridCol>
                <a:gridCol w="1585648">
                  <a:extLst>
                    <a:ext uri="{9D8B030D-6E8A-4147-A177-3AD203B41FA5}">
                      <a16:colId xmlns:a16="http://schemas.microsoft.com/office/drawing/2014/main" val="20005"/>
                    </a:ext>
                  </a:extLst>
                </a:gridCol>
              </a:tblGrid>
              <a:tr h="670786">
                <a:tc gridSpan="6">
                  <a:txBody>
                    <a:bodyPr/>
                    <a:lstStyle/>
                    <a:p>
                      <a:pPr algn="ctr"/>
                      <a:r>
                        <a:rPr lang="en-IN" sz="1800" dirty="0"/>
                        <a:t>Table 3.8</a:t>
                      </a:r>
                    </a:p>
                    <a:p>
                      <a:pPr algn="ctr"/>
                      <a:r>
                        <a:rPr lang="en-IN" sz="1800" dirty="0"/>
                        <a:t>Marks of Students</a:t>
                      </a:r>
                    </a:p>
                  </a:txBody>
                  <a:tcPr marT="45670" marB="45670">
                    <a:solidFill>
                      <a:schemeClr val="accent4">
                        <a:lumMod val="60000"/>
                        <a:lumOff val="40000"/>
                      </a:schemeClr>
                    </a:solidFill>
                  </a:tcPr>
                </a:tc>
                <a:tc hMerge="1">
                  <a:txBody>
                    <a:bodyPr/>
                    <a:lstStyle/>
                    <a:p>
                      <a:endParaRPr lang="en-IN" dirty="0"/>
                    </a:p>
                  </a:txBody>
                  <a:tcPr/>
                </a:tc>
                <a:tc hMerge="1">
                  <a:txBody>
                    <a:bodyPr/>
                    <a:lstStyle/>
                    <a:p>
                      <a:r>
                        <a:rPr lang="en-IN" dirty="0"/>
                        <a:t>Table 3.8</a:t>
                      </a:r>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365652">
                <a:tc>
                  <a:txBody>
                    <a:bodyPr/>
                    <a:lstStyle/>
                    <a:p>
                      <a:pPr algn="ctr"/>
                      <a:r>
                        <a:rPr lang="en-IN" sz="1800" dirty="0"/>
                        <a:t>Marks</a:t>
                      </a:r>
                    </a:p>
                  </a:txBody>
                  <a:tcPr marT="45670" marB="45670"/>
                </a:tc>
                <a:tc>
                  <a:txBody>
                    <a:bodyPr/>
                    <a:lstStyle/>
                    <a:p>
                      <a:pPr algn="ctr"/>
                      <a:r>
                        <a:rPr lang="en-IN" sz="1800" dirty="0"/>
                        <a:t>30-40</a:t>
                      </a:r>
                    </a:p>
                  </a:txBody>
                  <a:tcPr marT="45670" marB="45670"/>
                </a:tc>
                <a:tc>
                  <a:txBody>
                    <a:bodyPr/>
                    <a:lstStyle/>
                    <a:p>
                      <a:pPr algn="ctr"/>
                      <a:r>
                        <a:rPr lang="en-IN" sz="1800" dirty="0"/>
                        <a:t>40-50</a:t>
                      </a:r>
                    </a:p>
                  </a:txBody>
                  <a:tcPr marT="45670" marB="45670"/>
                </a:tc>
                <a:tc>
                  <a:txBody>
                    <a:bodyPr/>
                    <a:lstStyle/>
                    <a:p>
                      <a:pPr algn="ctr"/>
                      <a:r>
                        <a:rPr lang="en-IN" sz="1800" dirty="0"/>
                        <a:t>50-60</a:t>
                      </a:r>
                    </a:p>
                  </a:txBody>
                  <a:tcPr marT="45670" marB="45670"/>
                </a:tc>
                <a:tc>
                  <a:txBody>
                    <a:bodyPr/>
                    <a:lstStyle/>
                    <a:p>
                      <a:pPr algn="ctr"/>
                      <a:r>
                        <a:rPr lang="en-IN" sz="1800" dirty="0"/>
                        <a:t>60-70</a:t>
                      </a:r>
                    </a:p>
                  </a:txBody>
                  <a:tcPr marT="45670" marB="45670"/>
                </a:tc>
                <a:tc>
                  <a:txBody>
                    <a:bodyPr/>
                    <a:lstStyle/>
                    <a:p>
                      <a:pPr algn="ctr"/>
                      <a:r>
                        <a:rPr lang="en-IN" sz="1800" dirty="0"/>
                        <a:t>70-80</a:t>
                      </a:r>
                    </a:p>
                  </a:txBody>
                  <a:tcPr marT="45670" marB="45670"/>
                </a:tc>
                <a:extLst>
                  <a:ext uri="{0D108BD9-81ED-4DB2-BD59-A6C34878D82A}">
                    <a16:rowId xmlns:a16="http://schemas.microsoft.com/office/drawing/2014/main" val="10001"/>
                  </a:ext>
                </a:extLst>
              </a:tr>
              <a:tr h="639963">
                <a:tc>
                  <a:txBody>
                    <a:bodyPr/>
                    <a:lstStyle/>
                    <a:p>
                      <a:pPr algn="ctr"/>
                      <a:r>
                        <a:rPr lang="en-IN" sz="1800" dirty="0"/>
                        <a:t>Number of  Students</a:t>
                      </a:r>
                    </a:p>
                  </a:txBody>
                  <a:tcPr marT="45670" marB="45670"/>
                </a:tc>
                <a:tc>
                  <a:txBody>
                    <a:bodyPr/>
                    <a:lstStyle/>
                    <a:p>
                      <a:pPr algn="ctr"/>
                      <a:r>
                        <a:rPr lang="en-IN" sz="1800" dirty="0"/>
                        <a:t>14</a:t>
                      </a:r>
                    </a:p>
                  </a:txBody>
                  <a:tcPr marT="45670" marB="45670"/>
                </a:tc>
                <a:tc>
                  <a:txBody>
                    <a:bodyPr/>
                    <a:lstStyle/>
                    <a:p>
                      <a:pPr algn="ctr"/>
                      <a:r>
                        <a:rPr lang="en-IN" sz="1800" dirty="0"/>
                        <a:t>26</a:t>
                      </a:r>
                    </a:p>
                  </a:txBody>
                  <a:tcPr marT="45670" marB="45670"/>
                </a:tc>
                <a:tc>
                  <a:txBody>
                    <a:bodyPr/>
                    <a:lstStyle/>
                    <a:p>
                      <a:pPr algn="ctr"/>
                      <a:r>
                        <a:rPr lang="en-IN" sz="1800" dirty="0"/>
                        <a:t>30</a:t>
                      </a:r>
                    </a:p>
                  </a:txBody>
                  <a:tcPr marT="45670" marB="45670"/>
                </a:tc>
                <a:tc>
                  <a:txBody>
                    <a:bodyPr/>
                    <a:lstStyle/>
                    <a:p>
                      <a:pPr algn="ctr"/>
                      <a:r>
                        <a:rPr lang="en-IN" sz="1800" dirty="0"/>
                        <a:t>20</a:t>
                      </a:r>
                    </a:p>
                  </a:txBody>
                  <a:tcPr marT="45670" marB="45670"/>
                </a:tc>
                <a:tc>
                  <a:txBody>
                    <a:bodyPr/>
                    <a:lstStyle/>
                    <a:p>
                      <a:pPr algn="ctr"/>
                      <a:r>
                        <a:rPr lang="en-IN" sz="1800" dirty="0"/>
                        <a:t>10</a:t>
                      </a:r>
                    </a:p>
                  </a:txBody>
                  <a:tcPr marT="45670" marB="45670"/>
                </a:tc>
                <a:extLst>
                  <a:ext uri="{0D108BD9-81ED-4DB2-BD59-A6C34878D82A}">
                    <a16:rowId xmlns:a16="http://schemas.microsoft.com/office/drawing/2014/main" val="10002"/>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0548CF-CD47-45DE-83F0-5C41016D5F04}"/>
              </a:ext>
            </a:extLst>
          </p:cNvPr>
          <p:cNvSpPr>
            <a:spLocks noGrp="1"/>
          </p:cNvSpPr>
          <p:nvPr>
            <p:ph idx="1"/>
          </p:nvPr>
        </p:nvSpPr>
        <p:spPr>
          <a:xfrm>
            <a:off x="153988" y="919163"/>
            <a:ext cx="11163300" cy="4195762"/>
          </a:xfrm>
        </p:spPr>
        <p:txBody>
          <a:bodyPr/>
          <a:lstStyle/>
          <a:p>
            <a:pPr>
              <a:buFont typeface="Wingdings 3" panose="05040102010807070707" pitchFamily="82" charset="2"/>
              <a:buChar char=""/>
              <a:defRPr/>
            </a:pPr>
            <a:endParaRPr lang="en-IN" dirty="0"/>
          </a:p>
          <a:p>
            <a:pPr marL="0" indent="0">
              <a:buFont typeface="Wingdings 3" panose="05040102010807070707" pitchFamily="82" charset="2"/>
              <a:buNone/>
              <a:defRPr/>
            </a:pPr>
            <a:r>
              <a:rPr lang="en-IN" dirty="0">
                <a:solidFill>
                  <a:srgbClr val="FFFF00"/>
                </a:solidFill>
                <a:latin typeface="Source Sans Pro" panose="020B0503030403020204" pitchFamily="34" charset="0"/>
              </a:rPr>
              <a:t>a. Double or Two-Way Table : </a:t>
            </a:r>
            <a:r>
              <a:rPr lang="en-IN" dirty="0">
                <a:latin typeface="Source Sans Pro" panose="020B0503030403020204" pitchFamily="34" charset="0"/>
              </a:rPr>
              <a:t>In such a table, the variable under study is further subdivided into two groups according to two inter-related characteristics. The two-way table is shown in Table 3.9</a:t>
            </a:r>
          </a:p>
          <a:p>
            <a:pPr marL="0" indent="0">
              <a:buFont typeface="Wingdings 3" panose="05040102010807070707" pitchFamily="82" charset="2"/>
              <a:buNone/>
              <a:defRPr/>
            </a:pPr>
            <a:r>
              <a:rPr lang="en-IN" sz="1800" dirty="0"/>
              <a:t>There are two characteristics, namely, marks secured by the students in the test and the gender of the students. The table provides information relating to two interrelated characteristics, such as marks and gender of students.</a:t>
            </a:r>
          </a:p>
        </p:txBody>
      </p:sp>
      <p:pic>
        <p:nvPicPr>
          <p:cNvPr id="39939" name="Picture 3">
            <a:extLst>
              <a:ext uri="{FF2B5EF4-FFF2-40B4-BE49-F238E27FC236}">
                <a16:creationId xmlns:a16="http://schemas.microsoft.com/office/drawing/2014/main" id="{4B7777A0-C291-49A7-AA0E-DE6A708A8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2263" y="0"/>
            <a:ext cx="282575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itle 1">
            <a:extLst>
              <a:ext uri="{FF2B5EF4-FFF2-40B4-BE49-F238E27FC236}">
                <a16:creationId xmlns:a16="http://schemas.microsoft.com/office/drawing/2014/main" id="{41B2EC1C-EF75-4B6E-AF2A-35898DCBDE28}"/>
              </a:ext>
            </a:extLst>
          </p:cNvPr>
          <p:cNvSpPr txBox="1">
            <a:spLocks/>
          </p:cNvSpPr>
          <p:nvPr/>
        </p:nvSpPr>
        <p:spPr bwMode="auto">
          <a:xfrm>
            <a:off x="646113" y="0"/>
            <a:ext cx="940435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IN" altLang="en-US" sz="4200">
                <a:solidFill>
                  <a:schemeClr val="tx2"/>
                </a:solidFill>
              </a:rPr>
              <a:t>Kinds of Table</a:t>
            </a:r>
          </a:p>
        </p:txBody>
      </p:sp>
      <p:pic>
        <p:nvPicPr>
          <p:cNvPr id="39941" name="Picture 8">
            <a:extLst>
              <a:ext uri="{FF2B5EF4-FFF2-40B4-BE49-F238E27FC236}">
                <a16:creationId xmlns:a16="http://schemas.microsoft.com/office/drawing/2014/main" id="{8477E703-F7ED-4FB3-A507-5C1C134EC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25" y="3017838"/>
            <a:ext cx="569277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BED39C-38B6-490E-8651-B24275A7C367}"/>
              </a:ext>
            </a:extLst>
          </p:cNvPr>
          <p:cNvSpPr>
            <a:spLocks noGrp="1"/>
          </p:cNvSpPr>
          <p:nvPr>
            <p:ph idx="1"/>
          </p:nvPr>
        </p:nvSpPr>
        <p:spPr>
          <a:xfrm>
            <a:off x="250825" y="1558925"/>
            <a:ext cx="11161713" cy="4195763"/>
          </a:xfrm>
        </p:spPr>
        <p:txBody>
          <a:bodyPr/>
          <a:lstStyle/>
          <a:p>
            <a:pPr>
              <a:buFont typeface="Wingdings 3" panose="05040102010807070707" pitchFamily="82" charset="2"/>
              <a:buChar char=""/>
              <a:defRPr/>
            </a:pPr>
            <a:endParaRPr lang="en-IN" dirty="0"/>
          </a:p>
          <a:p>
            <a:pPr marL="0" indent="0">
              <a:buFont typeface="Wingdings 3" panose="05040102010807070707" pitchFamily="82" charset="2"/>
              <a:buNone/>
              <a:defRPr/>
            </a:pPr>
            <a:r>
              <a:rPr lang="en-IN" dirty="0">
                <a:solidFill>
                  <a:srgbClr val="FFFF00"/>
                </a:solidFill>
                <a:latin typeface="Source Sans Pro" panose="020B0503030403020204" pitchFamily="34" charset="0"/>
              </a:rPr>
              <a:t>b. Three-Way Table </a:t>
            </a:r>
            <a:r>
              <a:rPr lang="en-IN" dirty="0">
                <a:latin typeface="Source Sans Pro" panose="020B0503030403020204" pitchFamily="34" charset="0"/>
              </a:rPr>
              <a:t>:  In such a table, the variable under study is divided according to three interrelated characteristics. The Three- Way Table is shown Table 3.10 is an example for a three – way table with three factors, namely, marks, gender and location.</a:t>
            </a:r>
          </a:p>
          <a:p>
            <a:pPr marL="0" indent="0">
              <a:buFont typeface="Wingdings 3" panose="05040102010807070707" pitchFamily="82" charset="2"/>
              <a:buNone/>
              <a:defRPr/>
            </a:pPr>
            <a:endParaRPr lang="en-IN" sz="1800" dirty="0"/>
          </a:p>
        </p:txBody>
      </p:sp>
      <p:pic>
        <p:nvPicPr>
          <p:cNvPr id="40963" name="Picture 3">
            <a:extLst>
              <a:ext uri="{FF2B5EF4-FFF2-40B4-BE49-F238E27FC236}">
                <a16:creationId xmlns:a16="http://schemas.microsoft.com/office/drawing/2014/main" id="{E0B8C350-A27C-4737-8014-308397BF1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2263" y="0"/>
            <a:ext cx="282575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itle 1">
            <a:extLst>
              <a:ext uri="{FF2B5EF4-FFF2-40B4-BE49-F238E27FC236}">
                <a16:creationId xmlns:a16="http://schemas.microsoft.com/office/drawing/2014/main" id="{4A83EF80-EB8C-41A6-812D-A95C65296616}"/>
              </a:ext>
            </a:extLst>
          </p:cNvPr>
          <p:cNvSpPr txBox="1">
            <a:spLocks/>
          </p:cNvSpPr>
          <p:nvPr/>
        </p:nvSpPr>
        <p:spPr bwMode="auto">
          <a:xfrm>
            <a:off x="646113" y="0"/>
            <a:ext cx="940435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IN" altLang="en-US" sz="4200">
                <a:solidFill>
                  <a:schemeClr val="tx2"/>
                </a:solidFill>
              </a:rPr>
              <a:t>Kinds of Table</a:t>
            </a:r>
          </a:p>
        </p:txBody>
      </p:sp>
      <p:sp>
        <p:nvSpPr>
          <p:cNvPr id="40965" name="Rectangle 3">
            <a:extLst>
              <a:ext uri="{FF2B5EF4-FFF2-40B4-BE49-F238E27FC236}">
                <a16:creationId xmlns:a16="http://schemas.microsoft.com/office/drawing/2014/main" id="{F139DD24-5221-493B-8311-8CA35C018812}"/>
              </a:ext>
            </a:extLst>
          </p:cNvPr>
          <p:cNvSpPr>
            <a:spLocks noChangeArrowheads="1"/>
          </p:cNvSpPr>
          <p:nvPr/>
        </p:nvSpPr>
        <p:spPr bwMode="auto">
          <a:xfrm>
            <a:off x="1928813" y="4254500"/>
            <a:ext cx="7834312" cy="300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just">
              <a:spcBef>
                <a:spcPct val="0"/>
              </a:spcBef>
              <a:buClrTx/>
              <a:buSzTx/>
              <a:buFontTx/>
              <a:buNone/>
            </a:pPr>
            <a:endParaRPr lang="en-US" altLang="en-US" sz="1100"/>
          </a:p>
          <a:p>
            <a:pPr algn="just">
              <a:spcBef>
                <a:spcPct val="0"/>
              </a:spcBef>
              <a:buClrTx/>
              <a:buSzTx/>
              <a:buFontTx/>
              <a:buNone/>
            </a:pPr>
            <a:r>
              <a:rPr lang="en-US" altLang="en-US" sz="1000">
                <a:solidFill>
                  <a:srgbClr val="333333"/>
                </a:solidFill>
                <a:latin typeface="Helvetica Neue"/>
              </a:rPr>
              <a:t>  </a:t>
            </a:r>
            <a:r>
              <a:rPr lang="en-US" altLang="en-US" sz="17800">
                <a:solidFill>
                  <a:srgbClr val="333333"/>
                </a:solidFill>
              </a:rPr>
              <a:t>            </a:t>
            </a:r>
            <a:endParaRPr lang="en-US" altLang="en-US" sz="1800"/>
          </a:p>
        </p:txBody>
      </p:sp>
      <p:pic>
        <p:nvPicPr>
          <p:cNvPr id="40966" name="Picture 4">
            <a:extLst>
              <a:ext uri="{FF2B5EF4-FFF2-40B4-BE49-F238E27FC236}">
                <a16:creationId xmlns:a16="http://schemas.microsoft.com/office/drawing/2014/main" id="{BDBB18FF-644D-4AF6-BE37-C53C0A586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3232150"/>
            <a:ext cx="69913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D87BA-6107-4478-9ED5-520622DB4B5E}"/>
              </a:ext>
            </a:extLst>
          </p:cNvPr>
          <p:cNvSpPr>
            <a:spLocks noGrp="1"/>
          </p:cNvSpPr>
          <p:nvPr>
            <p:ph idx="1"/>
          </p:nvPr>
        </p:nvSpPr>
        <p:spPr>
          <a:xfrm>
            <a:off x="250825" y="1614488"/>
            <a:ext cx="11161713" cy="4595812"/>
          </a:xfrm>
        </p:spPr>
        <p:txBody>
          <a:bodyPr/>
          <a:lstStyle/>
          <a:p>
            <a:pPr>
              <a:buFont typeface="Wingdings 3" panose="05040102010807070707" pitchFamily="82" charset="2"/>
              <a:buChar char=""/>
              <a:defRPr/>
            </a:pPr>
            <a:endParaRPr lang="en-IN" dirty="0"/>
          </a:p>
          <a:p>
            <a:pPr marL="0" indent="0">
              <a:buFont typeface="Wingdings 3" panose="05040102010807070707" pitchFamily="82" charset="2"/>
              <a:buNone/>
              <a:defRPr/>
            </a:pPr>
            <a:r>
              <a:rPr lang="en-IN" dirty="0">
                <a:solidFill>
                  <a:srgbClr val="FFFF00"/>
                </a:solidFill>
                <a:latin typeface="Source Sans Pro" panose="020B0503030403020204" pitchFamily="34" charset="0"/>
              </a:rPr>
              <a:t>c) Manifold (or Higher Order) Table </a:t>
            </a:r>
            <a:r>
              <a:rPr lang="en-IN" dirty="0">
                <a:latin typeface="Source Sans Pro" panose="020B0503030403020204" pitchFamily="34" charset="0"/>
              </a:rPr>
              <a:t>:  In such a tables provide information about a large no of interrelated characteristics in the data set. Manifold (or Higher Order) Table is shown in Table 1.4.</a:t>
            </a:r>
          </a:p>
          <a:p>
            <a:pPr marL="0" indent="0">
              <a:buFont typeface="Wingdings 3" panose="05040102010807070707" pitchFamily="82" charset="2"/>
              <a:buNone/>
              <a:defRPr/>
            </a:pPr>
            <a:endParaRPr lang="en-IN" sz="1800" dirty="0"/>
          </a:p>
        </p:txBody>
      </p:sp>
      <p:pic>
        <p:nvPicPr>
          <p:cNvPr id="41987" name="Picture 3">
            <a:extLst>
              <a:ext uri="{FF2B5EF4-FFF2-40B4-BE49-F238E27FC236}">
                <a16:creationId xmlns:a16="http://schemas.microsoft.com/office/drawing/2014/main" id="{8D031645-403B-4BF7-9BC0-F761A3204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2263" y="0"/>
            <a:ext cx="282575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itle 1">
            <a:extLst>
              <a:ext uri="{FF2B5EF4-FFF2-40B4-BE49-F238E27FC236}">
                <a16:creationId xmlns:a16="http://schemas.microsoft.com/office/drawing/2014/main" id="{31E69F4B-8B07-4EB7-9EC8-57042430FBAF}"/>
              </a:ext>
            </a:extLst>
          </p:cNvPr>
          <p:cNvSpPr txBox="1">
            <a:spLocks/>
          </p:cNvSpPr>
          <p:nvPr/>
        </p:nvSpPr>
        <p:spPr bwMode="auto">
          <a:xfrm>
            <a:off x="646113" y="0"/>
            <a:ext cx="940435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IN" altLang="en-US" sz="4200">
                <a:solidFill>
                  <a:schemeClr val="tx2"/>
                </a:solidFill>
              </a:rPr>
              <a:t>Kinds of Table</a:t>
            </a:r>
          </a:p>
        </p:txBody>
      </p:sp>
      <p:sp>
        <p:nvSpPr>
          <p:cNvPr id="41989" name="Rectangle 3">
            <a:extLst>
              <a:ext uri="{FF2B5EF4-FFF2-40B4-BE49-F238E27FC236}">
                <a16:creationId xmlns:a16="http://schemas.microsoft.com/office/drawing/2014/main" id="{20A68C68-1D55-4CE5-8926-5B3246DDD5DC}"/>
              </a:ext>
            </a:extLst>
          </p:cNvPr>
          <p:cNvSpPr>
            <a:spLocks noChangeArrowheads="1"/>
          </p:cNvSpPr>
          <p:nvPr/>
        </p:nvSpPr>
        <p:spPr bwMode="auto">
          <a:xfrm>
            <a:off x="1928813" y="4254500"/>
            <a:ext cx="7834312" cy="300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just">
              <a:spcBef>
                <a:spcPct val="0"/>
              </a:spcBef>
              <a:buClrTx/>
              <a:buSzTx/>
              <a:buFontTx/>
              <a:buNone/>
            </a:pPr>
            <a:endParaRPr lang="en-US" altLang="en-US" sz="1100"/>
          </a:p>
          <a:p>
            <a:pPr algn="just">
              <a:spcBef>
                <a:spcPct val="0"/>
              </a:spcBef>
              <a:buClrTx/>
              <a:buSzTx/>
              <a:buFontTx/>
              <a:buNone/>
            </a:pPr>
            <a:r>
              <a:rPr lang="en-US" altLang="en-US" sz="1000">
                <a:solidFill>
                  <a:srgbClr val="333333"/>
                </a:solidFill>
                <a:latin typeface="Helvetica Neue"/>
              </a:rPr>
              <a:t>  </a:t>
            </a:r>
            <a:r>
              <a:rPr lang="en-US" altLang="en-US" sz="17800">
                <a:solidFill>
                  <a:srgbClr val="333333"/>
                </a:solidFill>
              </a:rPr>
              <a:t>            </a:t>
            </a:r>
            <a:endParaRPr lang="en-US" altLang="en-US" sz="1800"/>
          </a:p>
        </p:txBody>
      </p:sp>
      <p:pic>
        <p:nvPicPr>
          <p:cNvPr id="41990" name="Content Placeholder 4">
            <a:extLst>
              <a:ext uri="{FF2B5EF4-FFF2-40B4-BE49-F238E27FC236}">
                <a16:creationId xmlns:a16="http://schemas.microsoft.com/office/drawing/2014/main" id="{F09179C0-32D8-49FD-ADCB-D6CC24C7B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3113088"/>
            <a:ext cx="67818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CE869AF2-141F-4273-B380-CF235EA4248D}"/>
              </a:ext>
            </a:extLst>
          </p:cNvPr>
          <p:cNvSpPr>
            <a:spLocks noGrp="1" noChangeArrowheads="1"/>
          </p:cNvSpPr>
          <p:nvPr>
            <p:ph type="title"/>
          </p:nvPr>
        </p:nvSpPr>
        <p:spPr>
          <a:xfrm>
            <a:off x="536575" y="15875"/>
            <a:ext cx="9404350" cy="407988"/>
          </a:xfrm>
        </p:spPr>
        <p:txBody>
          <a:bodyPr/>
          <a:lstStyle/>
          <a:p>
            <a:r>
              <a:rPr lang="en-IN" altLang="en-US" sz="2000"/>
              <a:t>Tabular presentation, or, Tabulation</a:t>
            </a:r>
          </a:p>
        </p:txBody>
      </p:sp>
      <p:sp>
        <p:nvSpPr>
          <p:cNvPr id="43011" name="Content Placeholder 2">
            <a:extLst>
              <a:ext uri="{FF2B5EF4-FFF2-40B4-BE49-F238E27FC236}">
                <a16:creationId xmlns:a16="http://schemas.microsoft.com/office/drawing/2014/main" id="{698C4B1F-07C5-4B85-9D8E-05BD9726F376}"/>
              </a:ext>
            </a:extLst>
          </p:cNvPr>
          <p:cNvSpPr>
            <a:spLocks noGrp="1" noChangeArrowheads="1"/>
          </p:cNvSpPr>
          <p:nvPr>
            <p:ph idx="1"/>
          </p:nvPr>
        </p:nvSpPr>
        <p:spPr>
          <a:xfrm>
            <a:off x="765175" y="423863"/>
            <a:ext cx="11272838" cy="1814512"/>
          </a:xfrm>
        </p:spPr>
        <p:txBody>
          <a:bodyPr>
            <a:normAutofit lnSpcReduction="10000"/>
          </a:bodyPr>
          <a:lstStyle/>
          <a:p>
            <a:r>
              <a:rPr lang="en-IN" altLang="en-US" b="1">
                <a:latin typeface="Times-Bold"/>
              </a:rPr>
              <a:t>Example . </a:t>
            </a:r>
            <a:r>
              <a:rPr lang="en-IN" altLang="en-US" sz="1400">
                <a:latin typeface="Times-Roman"/>
              </a:rPr>
              <a:t>Numerical data with regard to industrial diseases and deaths thereform in Great Britain during the years 1935–39 and 1940–44 are given in a descriptive form: “During the quinquennium 1935–39, there were in Great Britain 1, 775 cases of industrial diseases made up of 677 cases of lead poisoning, 111 of other poisoning, 144 of anthrax, and 843 of gassing. The number of deaths reported was 20 p.c. of the cases for all the four diseases taken together, that for lead poisoning was 135, for other poisoning 25 and that for anthrax was 30. During the next quinquennium, 1940–44, the total number of cases reported was 2, 807. But lead poisoning cases reported fell by 351 and anthrax cases by 35. Other poisoning cases increased by 784 between the two periods. The number of deaths reported decreased by 45 for lead poisoning, but decreased only by 2 for anthrax from the pre-war to the post-war quinquennium. In the later period, 52 deaths were reported for poisoning other than lead poisoning. The total number of deaths reported in 1940–44 including those from gassing was 64 greater than in 1935–39”</a:t>
            </a:r>
          </a:p>
          <a:p>
            <a:endParaRPr lang="en-IN" altLang="en-US"/>
          </a:p>
        </p:txBody>
      </p:sp>
      <p:graphicFrame>
        <p:nvGraphicFramePr>
          <p:cNvPr id="5" name="Content Placeholder 3">
            <a:extLst>
              <a:ext uri="{FF2B5EF4-FFF2-40B4-BE49-F238E27FC236}">
                <a16:creationId xmlns:a16="http://schemas.microsoft.com/office/drawing/2014/main" id="{91EEFFCC-C1D0-4BBE-89B5-490AD1D910F0}"/>
              </a:ext>
            </a:extLst>
          </p:cNvPr>
          <p:cNvGraphicFramePr>
            <a:graphicFrameLocks/>
          </p:cNvGraphicFramePr>
          <p:nvPr>
            <p:extLst>
              <p:ext uri="{D42A27DB-BD31-4B8C-83A1-F6EECF244321}">
                <p14:modId xmlns:p14="http://schemas.microsoft.com/office/powerpoint/2010/main" val="1776167442"/>
              </p:ext>
            </p:extLst>
          </p:nvPr>
        </p:nvGraphicFramePr>
        <p:xfrm>
          <a:off x="1717675" y="2344738"/>
          <a:ext cx="8975724" cy="4497385"/>
        </p:xfrm>
        <a:graphic>
          <a:graphicData uri="http://schemas.openxmlformats.org/drawingml/2006/table">
            <a:tbl>
              <a:tblPr firstRow="1" firstCol="1" bandRow="1">
                <a:tableStyleId>{5C22544A-7EE6-4342-B048-85BDC9FD1C3A}</a:tableStyleId>
              </a:tblPr>
              <a:tblGrid>
                <a:gridCol w="1825999">
                  <a:extLst>
                    <a:ext uri="{9D8B030D-6E8A-4147-A177-3AD203B41FA5}">
                      <a16:colId xmlns:a16="http://schemas.microsoft.com/office/drawing/2014/main" val="20000"/>
                    </a:ext>
                  </a:extLst>
                </a:gridCol>
                <a:gridCol w="1788600">
                  <a:extLst>
                    <a:ext uri="{9D8B030D-6E8A-4147-A177-3AD203B41FA5}">
                      <a16:colId xmlns:a16="http://schemas.microsoft.com/office/drawing/2014/main" val="20001"/>
                    </a:ext>
                  </a:extLst>
                </a:gridCol>
                <a:gridCol w="1786730">
                  <a:extLst>
                    <a:ext uri="{9D8B030D-6E8A-4147-A177-3AD203B41FA5}">
                      <a16:colId xmlns:a16="http://schemas.microsoft.com/office/drawing/2014/main" val="20002"/>
                    </a:ext>
                  </a:extLst>
                </a:gridCol>
                <a:gridCol w="1786730">
                  <a:extLst>
                    <a:ext uri="{9D8B030D-6E8A-4147-A177-3AD203B41FA5}">
                      <a16:colId xmlns:a16="http://schemas.microsoft.com/office/drawing/2014/main" val="20003"/>
                    </a:ext>
                  </a:extLst>
                </a:gridCol>
                <a:gridCol w="1787665">
                  <a:extLst>
                    <a:ext uri="{9D8B030D-6E8A-4147-A177-3AD203B41FA5}">
                      <a16:colId xmlns:a16="http://schemas.microsoft.com/office/drawing/2014/main" val="20004"/>
                    </a:ext>
                  </a:extLst>
                </a:gridCol>
              </a:tblGrid>
              <a:tr h="725725">
                <a:tc gridSpan="5">
                  <a:txBody>
                    <a:bodyPr/>
                    <a:lstStyle/>
                    <a:p>
                      <a:pPr algn="ctr">
                        <a:lnSpc>
                          <a:spcPct val="107000"/>
                        </a:lnSpc>
                        <a:spcAft>
                          <a:spcPts val="800"/>
                        </a:spcAft>
                      </a:pPr>
                      <a:r>
                        <a:rPr lang="en-IN" sz="1100" dirty="0">
                          <a:effectLst/>
                        </a:rPr>
                        <a:t>Table 1.1 deaths form industrial diseases in Great Britain </a:t>
                      </a:r>
                    </a:p>
                    <a:p>
                      <a:pPr algn="ctr">
                        <a:lnSpc>
                          <a:spcPct val="107000"/>
                        </a:lnSpc>
                        <a:spcAft>
                          <a:spcPts val="800"/>
                        </a:spcAft>
                      </a:pPr>
                      <a:r>
                        <a:rPr lang="en-IN" sz="1100" dirty="0">
                          <a:effectLst/>
                        </a:rPr>
                        <a:t>                                                                Date: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519031">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gridSpan="2">
                  <a:txBody>
                    <a:bodyPr/>
                    <a:lstStyle/>
                    <a:p>
                      <a:pPr algn="ctr">
                        <a:lnSpc>
                          <a:spcPct val="107000"/>
                        </a:lnSpc>
                        <a:spcAft>
                          <a:spcPts val="800"/>
                        </a:spcAft>
                      </a:pPr>
                      <a:r>
                        <a:rPr lang="en-IN" sz="1100" b="1" dirty="0">
                          <a:effectLst/>
                        </a:rPr>
                        <a:t>1935-39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hMerge="1">
                  <a:txBody>
                    <a:bodyPr/>
                    <a:lstStyle/>
                    <a:p>
                      <a:endParaRPr lang="en-IN"/>
                    </a:p>
                  </a:txBody>
                  <a:tcPr/>
                </a:tc>
                <a:tc gridSpan="2">
                  <a:txBody>
                    <a:bodyPr/>
                    <a:lstStyle/>
                    <a:p>
                      <a:pPr algn="ctr">
                        <a:lnSpc>
                          <a:spcPct val="107000"/>
                        </a:lnSpc>
                        <a:spcAft>
                          <a:spcPts val="800"/>
                        </a:spcAft>
                      </a:pPr>
                      <a:r>
                        <a:rPr lang="en-IN" sz="1100" b="1" dirty="0">
                          <a:effectLst/>
                        </a:rPr>
                        <a:t>1940-44</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hMerge="1">
                  <a:txBody>
                    <a:bodyPr/>
                    <a:lstStyle/>
                    <a:p>
                      <a:endParaRPr lang="en-IN"/>
                    </a:p>
                  </a:txBody>
                  <a:tcPr/>
                </a:tc>
                <a:extLst>
                  <a:ext uri="{0D108BD9-81ED-4DB2-BD59-A6C34878D82A}">
                    <a16:rowId xmlns:a16="http://schemas.microsoft.com/office/drawing/2014/main" val="10001"/>
                  </a:ext>
                </a:extLst>
              </a:tr>
              <a:tr h="562455">
                <a:tc>
                  <a:txBody>
                    <a:bodyPr/>
                    <a:lstStyle/>
                    <a:p>
                      <a:pPr>
                        <a:lnSpc>
                          <a:spcPct val="107000"/>
                        </a:lnSpc>
                        <a:spcAft>
                          <a:spcPts val="800"/>
                        </a:spcAft>
                      </a:pPr>
                      <a:r>
                        <a:rPr lang="en-IN" sz="1100">
                          <a:effectLst/>
                        </a:rPr>
                        <a:t>Diseases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b="1">
                          <a:effectLst/>
                        </a:rPr>
                        <a:t>Number of cases</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b="1">
                          <a:effectLst/>
                        </a:rPr>
                        <a:t>Number of deaths</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b="1">
                          <a:effectLst/>
                        </a:rPr>
                        <a:t>Number of cases</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b="1" dirty="0">
                          <a:effectLst/>
                        </a:rPr>
                        <a:t>Number of deaths</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2"/>
                  </a:ext>
                </a:extLst>
              </a:tr>
              <a:tr h="519031">
                <a:tc>
                  <a:txBody>
                    <a:bodyPr/>
                    <a:lstStyle/>
                    <a:p>
                      <a:pPr>
                        <a:lnSpc>
                          <a:spcPct val="107000"/>
                        </a:lnSpc>
                        <a:spcAft>
                          <a:spcPts val="800"/>
                        </a:spcAft>
                      </a:pPr>
                      <a:r>
                        <a:rPr lang="en-IN" sz="1100" dirty="0">
                          <a:effectLst/>
                        </a:rPr>
                        <a:t>Lead poisoning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3"/>
                  </a:ext>
                </a:extLst>
              </a:tr>
              <a:tr h="550704">
                <a:tc>
                  <a:txBody>
                    <a:bodyPr/>
                    <a:lstStyle/>
                    <a:p>
                      <a:pPr>
                        <a:lnSpc>
                          <a:spcPct val="107000"/>
                        </a:lnSpc>
                        <a:spcAft>
                          <a:spcPts val="800"/>
                        </a:spcAft>
                      </a:pPr>
                      <a:r>
                        <a:rPr lang="en-IN" sz="1100">
                          <a:effectLst/>
                        </a:rPr>
                        <a:t>Anthrax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4"/>
                  </a:ext>
                </a:extLst>
              </a:tr>
              <a:tr h="519031">
                <a:tc>
                  <a:txBody>
                    <a:bodyPr/>
                    <a:lstStyle/>
                    <a:p>
                      <a:pPr>
                        <a:lnSpc>
                          <a:spcPct val="107000"/>
                        </a:lnSpc>
                        <a:spcAft>
                          <a:spcPts val="800"/>
                        </a:spcAft>
                      </a:pPr>
                      <a:r>
                        <a:rPr lang="en-IN" sz="1100">
                          <a:effectLst/>
                        </a:rPr>
                        <a:t>Gassing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5"/>
                  </a:ext>
                </a:extLst>
              </a:tr>
              <a:tr h="550704">
                <a:tc>
                  <a:txBody>
                    <a:bodyPr/>
                    <a:lstStyle/>
                    <a:p>
                      <a:pPr>
                        <a:lnSpc>
                          <a:spcPct val="107000"/>
                        </a:lnSpc>
                        <a:spcAft>
                          <a:spcPts val="800"/>
                        </a:spcAft>
                      </a:pPr>
                      <a:r>
                        <a:rPr lang="en-IN" sz="1100">
                          <a:effectLst/>
                        </a:rPr>
                        <a:t>Other poisoning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6"/>
                  </a:ext>
                </a:extLst>
              </a:tr>
              <a:tr h="550704">
                <a:tc>
                  <a:txBody>
                    <a:bodyPr/>
                    <a:lstStyle/>
                    <a:p>
                      <a:pPr>
                        <a:lnSpc>
                          <a:spcPct val="107000"/>
                        </a:lnSpc>
                        <a:spcAft>
                          <a:spcPts val="800"/>
                        </a:spcAft>
                      </a:pPr>
                      <a:r>
                        <a:rPr lang="en-IN" sz="11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7"/>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CE869AF2-141F-4273-B380-CF235EA4248D}"/>
              </a:ext>
            </a:extLst>
          </p:cNvPr>
          <p:cNvSpPr>
            <a:spLocks noGrp="1" noChangeArrowheads="1"/>
          </p:cNvSpPr>
          <p:nvPr>
            <p:ph type="title"/>
          </p:nvPr>
        </p:nvSpPr>
        <p:spPr>
          <a:xfrm>
            <a:off x="536575" y="15875"/>
            <a:ext cx="9404350" cy="407988"/>
          </a:xfrm>
        </p:spPr>
        <p:txBody>
          <a:bodyPr/>
          <a:lstStyle/>
          <a:p>
            <a:r>
              <a:rPr lang="en-IN" altLang="en-US" sz="2000"/>
              <a:t>Tabular presentation, or, Tabulation</a:t>
            </a:r>
          </a:p>
        </p:txBody>
      </p:sp>
      <p:sp>
        <p:nvSpPr>
          <p:cNvPr id="43011" name="Content Placeholder 2">
            <a:extLst>
              <a:ext uri="{FF2B5EF4-FFF2-40B4-BE49-F238E27FC236}">
                <a16:creationId xmlns:a16="http://schemas.microsoft.com/office/drawing/2014/main" id="{698C4B1F-07C5-4B85-9D8E-05BD9726F376}"/>
              </a:ext>
            </a:extLst>
          </p:cNvPr>
          <p:cNvSpPr>
            <a:spLocks noGrp="1" noChangeArrowheads="1"/>
          </p:cNvSpPr>
          <p:nvPr>
            <p:ph idx="1"/>
          </p:nvPr>
        </p:nvSpPr>
        <p:spPr>
          <a:xfrm>
            <a:off x="765175" y="423863"/>
            <a:ext cx="11272838" cy="1814512"/>
          </a:xfrm>
        </p:spPr>
        <p:txBody>
          <a:bodyPr>
            <a:normAutofit lnSpcReduction="10000"/>
          </a:bodyPr>
          <a:lstStyle/>
          <a:p>
            <a:r>
              <a:rPr lang="en-IN" altLang="en-US" b="1">
                <a:latin typeface="Times-Bold"/>
              </a:rPr>
              <a:t>Example . </a:t>
            </a:r>
            <a:r>
              <a:rPr lang="en-IN" altLang="en-US" sz="1400">
                <a:latin typeface="Times-Roman"/>
              </a:rPr>
              <a:t>Numerical data with regard to industrial diseases and deaths thereform in Great Britain during the years 1935–39 and 1940–44 are given in a descriptive form: “During the quinquennium 1935–39, there were in Great Britain 1, 775 cases of industrial diseases made up of 677 cases of lead poisoning, 111 of other poisoning, 144 of anthrax, and 843 of gassing. The number of deaths reported was 20 p.c. of the cases for all the four diseases taken together, that for lead poisoning was 135, for other poisoning 25 and that for anthrax was 30. During the next quinquennium, 1940–44, the total number of cases reported was 2, 807. But lead poisoning cases reported fell by 351 and anthrax cases by 35. Other poisoning cases increased by 784 between the two periods. The number of deaths reported decreased by 45 for lead poisoning, but decreased only by 2 for anthrax from the pre-war to the post-war quinquennium. In the later period, 52 deaths were reported for poisoning other than lead poisoning. The total number of deaths reported in 1940–44 including those from gassing was 64 greater than in 1935–39”</a:t>
            </a:r>
          </a:p>
          <a:p>
            <a:endParaRPr lang="en-IN" altLang="en-US"/>
          </a:p>
        </p:txBody>
      </p:sp>
      <p:graphicFrame>
        <p:nvGraphicFramePr>
          <p:cNvPr id="5" name="Content Placeholder 3">
            <a:extLst>
              <a:ext uri="{FF2B5EF4-FFF2-40B4-BE49-F238E27FC236}">
                <a16:creationId xmlns:a16="http://schemas.microsoft.com/office/drawing/2014/main" id="{91EEFFCC-C1D0-4BBE-89B5-490AD1D910F0}"/>
              </a:ext>
            </a:extLst>
          </p:cNvPr>
          <p:cNvGraphicFramePr>
            <a:graphicFrameLocks/>
          </p:cNvGraphicFramePr>
          <p:nvPr/>
        </p:nvGraphicFramePr>
        <p:xfrm>
          <a:off x="1717675" y="2344738"/>
          <a:ext cx="8975724" cy="4497385"/>
        </p:xfrm>
        <a:graphic>
          <a:graphicData uri="http://schemas.openxmlformats.org/drawingml/2006/table">
            <a:tbl>
              <a:tblPr firstRow="1" firstCol="1" bandRow="1">
                <a:tableStyleId>{5C22544A-7EE6-4342-B048-85BDC9FD1C3A}</a:tableStyleId>
              </a:tblPr>
              <a:tblGrid>
                <a:gridCol w="1825999">
                  <a:extLst>
                    <a:ext uri="{9D8B030D-6E8A-4147-A177-3AD203B41FA5}">
                      <a16:colId xmlns:a16="http://schemas.microsoft.com/office/drawing/2014/main" val="20000"/>
                    </a:ext>
                  </a:extLst>
                </a:gridCol>
                <a:gridCol w="1788600">
                  <a:extLst>
                    <a:ext uri="{9D8B030D-6E8A-4147-A177-3AD203B41FA5}">
                      <a16:colId xmlns:a16="http://schemas.microsoft.com/office/drawing/2014/main" val="20001"/>
                    </a:ext>
                  </a:extLst>
                </a:gridCol>
                <a:gridCol w="1786730">
                  <a:extLst>
                    <a:ext uri="{9D8B030D-6E8A-4147-A177-3AD203B41FA5}">
                      <a16:colId xmlns:a16="http://schemas.microsoft.com/office/drawing/2014/main" val="20002"/>
                    </a:ext>
                  </a:extLst>
                </a:gridCol>
                <a:gridCol w="1786730">
                  <a:extLst>
                    <a:ext uri="{9D8B030D-6E8A-4147-A177-3AD203B41FA5}">
                      <a16:colId xmlns:a16="http://schemas.microsoft.com/office/drawing/2014/main" val="20003"/>
                    </a:ext>
                  </a:extLst>
                </a:gridCol>
                <a:gridCol w="1787665">
                  <a:extLst>
                    <a:ext uri="{9D8B030D-6E8A-4147-A177-3AD203B41FA5}">
                      <a16:colId xmlns:a16="http://schemas.microsoft.com/office/drawing/2014/main" val="20004"/>
                    </a:ext>
                  </a:extLst>
                </a:gridCol>
              </a:tblGrid>
              <a:tr h="725725">
                <a:tc gridSpan="5">
                  <a:txBody>
                    <a:bodyPr/>
                    <a:lstStyle/>
                    <a:p>
                      <a:pPr algn="ctr">
                        <a:lnSpc>
                          <a:spcPct val="107000"/>
                        </a:lnSpc>
                        <a:spcAft>
                          <a:spcPts val="800"/>
                        </a:spcAft>
                      </a:pPr>
                      <a:r>
                        <a:rPr lang="en-IN" sz="1100" dirty="0">
                          <a:effectLst/>
                        </a:rPr>
                        <a:t>Table 1.1 deaths form industrial diseases in Great Britain </a:t>
                      </a:r>
                    </a:p>
                    <a:p>
                      <a:pPr algn="ctr">
                        <a:lnSpc>
                          <a:spcPct val="107000"/>
                        </a:lnSpc>
                        <a:spcAft>
                          <a:spcPts val="800"/>
                        </a:spcAft>
                      </a:pPr>
                      <a:r>
                        <a:rPr lang="en-IN" sz="1100" dirty="0">
                          <a:effectLst/>
                        </a:rPr>
                        <a:t>                                                                Date: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519031">
                <a:tc>
                  <a:txBody>
                    <a:bodyPr/>
                    <a:lstStyle/>
                    <a:p>
                      <a:pPr>
                        <a:lnSpc>
                          <a:spcPct val="107000"/>
                        </a:lnSpc>
                        <a:spcAft>
                          <a:spcPts val="800"/>
                        </a:spcAft>
                      </a:pPr>
                      <a:r>
                        <a:rPr lang="en-IN" sz="11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gridSpan="2">
                  <a:txBody>
                    <a:bodyPr/>
                    <a:lstStyle/>
                    <a:p>
                      <a:pPr algn="ctr">
                        <a:lnSpc>
                          <a:spcPct val="107000"/>
                        </a:lnSpc>
                        <a:spcAft>
                          <a:spcPts val="800"/>
                        </a:spcAft>
                      </a:pPr>
                      <a:r>
                        <a:rPr lang="en-IN" sz="1100" b="1" dirty="0">
                          <a:effectLst/>
                        </a:rPr>
                        <a:t>1935-39</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hMerge="1">
                  <a:txBody>
                    <a:bodyPr/>
                    <a:lstStyle/>
                    <a:p>
                      <a:endParaRPr lang="en-IN"/>
                    </a:p>
                  </a:txBody>
                  <a:tcPr/>
                </a:tc>
                <a:tc gridSpan="2">
                  <a:txBody>
                    <a:bodyPr/>
                    <a:lstStyle/>
                    <a:p>
                      <a:pPr algn="ctr">
                        <a:lnSpc>
                          <a:spcPct val="107000"/>
                        </a:lnSpc>
                        <a:spcAft>
                          <a:spcPts val="800"/>
                        </a:spcAft>
                      </a:pPr>
                      <a:r>
                        <a:rPr lang="en-IN" sz="1100" b="1" dirty="0">
                          <a:effectLst/>
                        </a:rPr>
                        <a:t>1940-44</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hMerge="1">
                  <a:txBody>
                    <a:bodyPr/>
                    <a:lstStyle/>
                    <a:p>
                      <a:endParaRPr lang="en-IN"/>
                    </a:p>
                  </a:txBody>
                  <a:tcPr/>
                </a:tc>
                <a:extLst>
                  <a:ext uri="{0D108BD9-81ED-4DB2-BD59-A6C34878D82A}">
                    <a16:rowId xmlns:a16="http://schemas.microsoft.com/office/drawing/2014/main" val="10001"/>
                  </a:ext>
                </a:extLst>
              </a:tr>
              <a:tr h="562455">
                <a:tc>
                  <a:txBody>
                    <a:bodyPr/>
                    <a:lstStyle/>
                    <a:p>
                      <a:pPr>
                        <a:lnSpc>
                          <a:spcPct val="107000"/>
                        </a:lnSpc>
                        <a:spcAft>
                          <a:spcPts val="800"/>
                        </a:spcAft>
                      </a:pPr>
                      <a:r>
                        <a:rPr lang="en-IN" sz="1100">
                          <a:effectLst/>
                        </a:rPr>
                        <a:t>Diseases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b="1">
                          <a:effectLst/>
                        </a:rPr>
                        <a:t>Number of cases</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b="1">
                          <a:effectLst/>
                        </a:rPr>
                        <a:t>Number of deaths</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b="1">
                          <a:effectLst/>
                        </a:rPr>
                        <a:t>Number of cases</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b="1" dirty="0">
                          <a:effectLst/>
                        </a:rPr>
                        <a:t>Number of deaths</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2"/>
                  </a:ext>
                </a:extLst>
              </a:tr>
              <a:tr h="519031">
                <a:tc>
                  <a:txBody>
                    <a:bodyPr/>
                    <a:lstStyle/>
                    <a:p>
                      <a:pPr>
                        <a:lnSpc>
                          <a:spcPct val="107000"/>
                        </a:lnSpc>
                        <a:spcAft>
                          <a:spcPts val="800"/>
                        </a:spcAft>
                      </a:pPr>
                      <a:r>
                        <a:rPr lang="en-IN" sz="1100" dirty="0">
                          <a:effectLst/>
                        </a:rPr>
                        <a:t>Lead poisoning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677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135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326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90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3"/>
                  </a:ext>
                </a:extLst>
              </a:tr>
              <a:tr h="550704">
                <a:tc>
                  <a:txBody>
                    <a:bodyPr/>
                    <a:lstStyle/>
                    <a:p>
                      <a:pPr>
                        <a:lnSpc>
                          <a:spcPct val="107000"/>
                        </a:lnSpc>
                        <a:spcAft>
                          <a:spcPts val="800"/>
                        </a:spcAft>
                      </a:pPr>
                      <a:r>
                        <a:rPr lang="en-IN" sz="1100">
                          <a:effectLst/>
                        </a:rPr>
                        <a:t>Anthrax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144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30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109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28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4"/>
                  </a:ext>
                </a:extLst>
              </a:tr>
              <a:tr h="519031">
                <a:tc>
                  <a:txBody>
                    <a:bodyPr/>
                    <a:lstStyle/>
                    <a:p>
                      <a:pPr>
                        <a:lnSpc>
                          <a:spcPct val="107000"/>
                        </a:lnSpc>
                        <a:spcAft>
                          <a:spcPts val="800"/>
                        </a:spcAft>
                      </a:pPr>
                      <a:r>
                        <a:rPr lang="en-IN" sz="1100">
                          <a:effectLst/>
                        </a:rPr>
                        <a:t>Gassing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843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165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1477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249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5"/>
                  </a:ext>
                </a:extLst>
              </a:tr>
              <a:tr h="550704">
                <a:tc>
                  <a:txBody>
                    <a:bodyPr/>
                    <a:lstStyle/>
                    <a:p>
                      <a:pPr>
                        <a:lnSpc>
                          <a:spcPct val="107000"/>
                        </a:lnSpc>
                        <a:spcAft>
                          <a:spcPts val="800"/>
                        </a:spcAft>
                      </a:pPr>
                      <a:r>
                        <a:rPr lang="en-IN" sz="1100">
                          <a:effectLst/>
                        </a:rPr>
                        <a:t>Other poisoning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111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25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895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52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6"/>
                  </a:ext>
                </a:extLst>
              </a:tr>
              <a:tr h="550704">
                <a:tc>
                  <a:txBody>
                    <a:bodyPr/>
                    <a:lstStyle/>
                    <a:p>
                      <a:pPr>
                        <a:lnSpc>
                          <a:spcPct val="107000"/>
                        </a:lnSpc>
                        <a:spcAft>
                          <a:spcPts val="800"/>
                        </a:spcAft>
                      </a:pPr>
                      <a:r>
                        <a:rPr lang="en-IN" sz="11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1775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355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2807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tc>
                  <a:txBody>
                    <a:bodyPr/>
                    <a:lstStyle/>
                    <a:p>
                      <a:pPr>
                        <a:lnSpc>
                          <a:spcPct val="107000"/>
                        </a:lnSpc>
                        <a:spcAft>
                          <a:spcPts val="800"/>
                        </a:spcAft>
                      </a:pPr>
                      <a:r>
                        <a:rPr lang="en-IN" sz="1100" dirty="0">
                          <a:effectLst/>
                        </a:rPr>
                        <a:t> 419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7" marR="68577"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815404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2A5EB8-B4D2-43F2-8BDE-8D4C9A62F564}"/>
              </a:ext>
            </a:extLst>
          </p:cNvPr>
          <p:cNvSpPr>
            <a:spLocks noGrp="1"/>
          </p:cNvSpPr>
          <p:nvPr>
            <p:ph idx="1"/>
          </p:nvPr>
        </p:nvSpPr>
        <p:spPr>
          <a:xfrm>
            <a:off x="955675" y="1330325"/>
            <a:ext cx="8947150" cy="4195763"/>
          </a:xfrm>
        </p:spPr>
        <p:txBody>
          <a:bodyPr/>
          <a:lstStyle/>
          <a:p>
            <a:pPr marL="0" indent="0" algn="just" fontAlgn="auto">
              <a:spcAft>
                <a:spcPts val="0"/>
              </a:spcAft>
              <a:buClr>
                <a:schemeClr val="bg2">
                  <a:lumMod val="40000"/>
                  <a:lumOff val="60000"/>
                </a:schemeClr>
              </a:buClr>
              <a:buFont typeface="Wingdings 3" charset="2"/>
              <a:buNone/>
              <a:defRPr/>
            </a:pPr>
            <a:r>
              <a:rPr lang="en-US" sz="2400" b="1" dirty="0">
                <a:solidFill>
                  <a:srgbClr val="FFFF00"/>
                </a:solidFill>
              </a:rPr>
              <a:t>Definition: Facts or figures, which are numerical or otherwise, collected with a definite purpose are called </a:t>
            </a:r>
            <a:r>
              <a:rPr lang="en-US" sz="2400" b="1" i="1" dirty="0">
                <a:solidFill>
                  <a:srgbClr val="FFFF00"/>
                </a:solidFill>
              </a:rPr>
              <a:t>data</a:t>
            </a:r>
            <a:r>
              <a:rPr lang="en-US" sz="2400" b="1" dirty="0">
                <a:solidFill>
                  <a:srgbClr val="FFFF00"/>
                </a:solidFill>
              </a:rPr>
              <a:t>.</a:t>
            </a:r>
          </a:p>
          <a:p>
            <a:pPr>
              <a:buFont typeface="Wingdings 3" panose="05040102010807070707" pitchFamily="82" charset="2"/>
              <a:buChar char=""/>
              <a:defRPr/>
            </a:pPr>
            <a:endParaRPr lang="en-IN" dirty="0"/>
          </a:p>
        </p:txBody>
      </p:sp>
      <p:sp>
        <p:nvSpPr>
          <p:cNvPr id="9219" name="Title 1">
            <a:extLst>
              <a:ext uri="{FF2B5EF4-FFF2-40B4-BE49-F238E27FC236}">
                <a16:creationId xmlns:a16="http://schemas.microsoft.com/office/drawing/2014/main" id="{EF29C783-B97A-4974-8610-34055405E7E9}"/>
              </a:ext>
            </a:extLst>
          </p:cNvPr>
          <p:cNvSpPr txBox="1">
            <a:spLocks noChangeArrowheads="1"/>
          </p:cNvSpPr>
          <p:nvPr/>
        </p:nvSpPr>
        <p:spPr bwMode="auto">
          <a:xfrm>
            <a:off x="798513" y="604838"/>
            <a:ext cx="940435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Tx/>
              <a:buNone/>
            </a:pPr>
            <a:r>
              <a:rPr lang="en-IN" altLang="en-US" sz="4200">
                <a:solidFill>
                  <a:schemeClr val="tx2"/>
                </a:solidFill>
              </a:rPr>
              <a:t>What is Data?</a:t>
            </a:r>
            <a:endParaRPr lang="en-US" altLang="en-US" sz="4200">
              <a:solidFill>
                <a:schemeClr val="tx2"/>
              </a:solidFill>
            </a:endParaRPr>
          </a:p>
        </p:txBody>
      </p:sp>
      <p:pic>
        <p:nvPicPr>
          <p:cNvPr id="4" name="Content Placeholder 3">
            <a:extLst>
              <a:ext uri="{FF2B5EF4-FFF2-40B4-BE49-F238E27FC236}">
                <a16:creationId xmlns:a16="http://schemas.microsoft.com/office/drawing/2014/main" id="{73EF263D-181A-4520-9B4E-22BE43F3D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88" b="3896"/>
          <a:stretch>
            <a:fillRect/>
          </a:stretch>
        </p:blipFill>
        <p:spPr bwMode="auto">
          <a:xfrm>
            <a:off x="2039938" y="2465388"/>
            <a:ext cx="7459662"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22BD40-7320-78BD-824F-5688427B8D4D}"/>
              </a:ext>
            </a:extLst>
          </p:cNvPr>
          <p:cNvSpPr>
            <a:spLocks noGrp="1"/>
          </p:cNvSpPr>
          <p:nvPr>
            <p:ph idx="1"/>
          </p:nvPr>
        </p:nvSpPr>
        <p:spPr>
          <a:xfrm>
            <a:off x="1326832" y="386678"/>
            <a:ext cx="8946541" cy="5760122"/>
          </a:xfrm>
        </p:spPr>
        <p:txBody>
          <a:bodyPr>
            <a:noAutofit/>
          </a:bodyPr>
          <a:lstStyle/>
          <a:p>
            <a:r>
              <a:rPr lang="en-US" sz="1400" b="0" i="0" dirty="0">
                <a:effectLst/>
                <a:latin typeface="GothamSSm"/>
              </a:rPr>
              <a:t>Present the following information in a suitable tabular form:</a:t>
            </a:r>
            <a:br>
              <a:rPr lang="en-US" sz="1400" dirty="0"/>
            </a:br>
            <a:r>
              <a:rPr lang="en-US" sz="1400" b="0" i="0" dirty="0">
                <a:effectLst/>
                <a:latin typeface="GothamSSm"/>
              </a:rPr>
              <a:t>(</a:t>
            </a:r>
            <a:r>
              <a:rPr lang="en-US" sz="1400" b="0" i="0" dirty="0" err="1">
                <a:effectLst/>
                <a:latin typeface="GothamSSm"/>
              </a:rPr>
              <a:t>i</a:t>
            </a:r>
            <a:r>
              <a:rPr lang="en-US" sz="1400" b="0" i="0" dirty="0">
                <a:effectLst/>
                <a:latin typeface="GothamSSm"/>
              </a:rPr>
              <a:t>) In 2010, out of total 2,000 workers in a factory, 1,550 were members of a trade union. The number of women workers employees was 250, out of which 200 did not belong to any trade union.</a:t>
            </a:r>
            <a:br>
              <a:rPr lang="en-US" sz="1400" dirty="0"/>
            </a:br>
            <a:r>
              <a:rPr lang="en-US" sz="1400" b="0" i="0" dirty="0">
                <a:effectLst/>
                <a:latin typeface="GothamSSm"/>
              </a:rPr>
              <a:t>(ii) In 2017, the number of union workers was 1,725 of which 1,600 were men. The number of non-union workers was 380, among which 155 were women.</a:t>
            </a:r>
          </a:p>
        </p:txBody>
      </p:sp>
      <p:pic>
        <p:nvPicPr>
          <p:cNvPr id="7" name="Picture 6">
            <a:extLst>
              <a:ext uri="{FF2B5EF4-FFF2-40B4-BE49-F238E27FC236}">
                <a16:creationId xmlns:a16="http://schemas.microsoft.com/office/drawing/2014/main" id="{D433128D-0350-B9DB-705E-EDB6B1D35763}"/>
              </a:ext>
            </a:extLst>
          </p:cNvPr>
          <p:cNvPicPr>
            <a:picLocks noChangeAspect="1"/>
          </p:cNvPicPr>
          <p:nvPr/>
        </p:nvPicPr>
        <p:blipFill rotWithShape="1">
          <a:blip r:embed="rId2"/>
          <a:srcRect l="1500" t="36148" r="47417" b="32148"/>
          <a:stretch/>
        </p:blipFill>
        <p:spPr>
          <a:xfrm>
            <a:off x="6339840" y="2484119"/>
            <a:ext cx="5669280" cy="2174241"/>
          </a:xfrm>
          <a:prstGeom prst="rect">
            <a:avLst/>
          </a:prstGeom>
        </p:spPr>
      </p:pic>
    </p:spTree>
    <p:extLst>
      <p:ext uri="{BB962C8B-B14F-4D97-AF65-F5344CB8AC3E}">
        <p14:creationId xmlns:p14="http://schemas.microsoft.com/office/powerpoint/2010/main" val="3882278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06095-CA23-A977-BBDE-F76C0980741D}"/>
              </a:ext>
            </a:extLst>
          </p:cNvPr>
          <p:cNvSpPr>
            <a:spLocks noGrp="1"/>
          </p:cNvSpPr>
          <p:nvPr>
            <p:ph type="title"/>
          </p:nvPr>
        </p:nvSpPr>
        <p:spPr>
          <a:xfrm>
            <a:off x="646111" y="109330"/>
            <a:ext cx="9404723" cy="1743918"/>
          </a:xfrm>
        </p:spPr>
        <p:txBody>
          <a:bodyPr/>
          <a:lstStyle/>
          <a:p>
            <a:r>
              <a:rPr lang="en-US" sz="2000" b="0" i="0" dirty="0">
                <a:effectLst/>
                <a:latin typeface="GothamSSm"/>
              </a:rPr>
              <a:t>Present the following information in a suitable tabular form:</a:t>
            </a:r>
            <a:br>
              <a:rPr lang="en-US" sz="2000" dirty="0"/>
            </a:br>
            <a:r>
              <a:rPr lang="en-US" sz="2000" b="0" i="0" dirty="0">
                <a:effectLst/>
                <a:latin typeface="GothamSSm"/>
              </a:rPr>
              <a:t>(</a:t>
            </a:r>
            <a:r>
              <a:rPr lang="en-US" sz="2000" b="0" i="0" dirty="0" err="1">
                <a:effectLst/>
                <a:latin typeface="GothamSSm"/>
              </a:rPr>
              <a:t>i</a:t>
            </a:r>
            <a:r>
              <a:rPr lang="en-US" sz="2000" b="0" i="0" dirty="0">
                <a:effectLst/>
                <a:latin typeface="GothamSSm"/>
              </a:rPr>
              <a:t>) In 2010, out of total 2,000 workers in a factory, 1,550 were members of a trade union. The number of women workers employees was 250, out of which 200 did not belong to any trade union.</a:t>
            </a:r>
            <a:br>
              <a:rPr lang="en-US" sz="2000" dirty="0"/>
            </a:br>
            <a:r>
              <a:rPr lang="en-US" sz="2000" b="0" i="0" dirty="0">
                <a:effectLst/>
                <a:latin typeface="GothamSSm"/>
              </a:rPr>
              <a:t>(ii) In 2017, the number of union workers was 1,725 of which 1,600 were men. The number of non-union workers was 380, among which 155 were women.</a:t>
            </a:r>
            <a:br>
              <a:rPr lang="en-US" sz="1600" b="0" i="0" dirty="0">
                <a:effectLst/>
                <a:latin typeface="GothamSSm"/>
              </a:rPr>
            </a:br>
            <a:endParaRPr lang="en-IN" sz="1600" dirty="0"/>
          </a:p>
        </p:txBody>
      </p:sp>
      <p:sp>
        <p:nvSpPr>
          <p:cNvPr id="3" name="Content Placeholder 2">
            <a:extLst>
              <a:ext uri="{FF2B5EF4-FFF2-40B4-BE49-F238E27FC236}">
                <a16:creationId xmlns:a16="http://schemas.microsoft.com/office/drawing/2014/main" id="{C6FDD1EA-F0F5-5078-5B63-A0F8D4D8CEF5}"/>
              </a:ext>
            </a:extLst>
          </p:cNvPr>
          <p:cNvSpPr>
            <a:spLocks noGrp="1"/>
          </p:cNvSpPr>
          <p:nvPr>
            <p:ph idx="1"/>
          </p:nvPr>
        </p:nvSpPr>
        <p:spPr/>
        <p:txBody>
          <a:bodyPr>
            <a:normAutofit fontScale="77500" lnSpcReduction="20000"/>
          </a:bodyPr>
          <a:lstStyle/>
          <a:p>
            <a:r>
              <a:rPr lang="en-US" sz="2000" b="1" i="0" dirty="0">
                <a:effectLst/>
                <a:latin typeface="GothamSSm"/>
              </a:rPr>
              <a:t>Year 2010</a:t>
            </a:r>
            <a:br>
              <a:rPr lang="en-US" sz="2000" dirty="0"/>
            </a:br>
            <a:r>
              <a:rPr lang="en-US" sz="2000" b="0" i="0" dirty="0">
                <a:effectLst/>
                <a:latin typeface="GothamSSm"/>
              </a:rPr>
              <a:t>Total no. of workers in the factory = 2000</a:t>
            </a:r>
            <a:br>
              <a:rPr lang="en-US" sz="2000" dirty="0"/>
            </a:br>
            <a:r>
              <a:rPr lang="en-US" sz="2000" b="0" i="0" dirty="0">
                <a:effectLst/>
                <a:latin typeface="GothamSSm"/>
              </a:rPr>
              <a:t>Total no. of trade union workers = 1550</a:t>
            </a:r>
            <a:br>
              <a:rPr lang="en-US" sz="2000" dirty="0"/>
            </a:br>
            <a:r>
              <a:rPr lang="en-US" sz="2000" b="0" i="0" dirty="0">
                <a:effectLst/>
                <a:latin typeface="GothamSSm"/>
              </a:rPr>
              <a:t>Total no. of non-trade union workers = (2000 </a:t>
            </a:r>
            <a:r>
              <a:rPr lang="en-US" sz="2000" b="0" i="0" dirty="0">
                <a:effectLst/>
                <a:latin typeface="Times New Roman" panose="02020603050405020304" pitchFamily="18" charset="0"/>
              </a:rPr>
              <a:t>−</a:t>
            </a:r>
            <a:r>
              <a:rPr lang="en-US" sz="2000" b="0" i="0" dirty="0">
                <a:effectLst/>
                <a:latin typeface="GothamSSm"/>
              </a:rPr>
              <a:t>1550) = 450</a:t>
            </a:r>
            <a:br>
              <a:rPr lang="en-US" sz="2000" dirty="0"/>
            </a:br>
            <a:r>
              <a:rPr lang="en-US" sz="2000" b="0" i="0" dirty="0">
                <a:effectLst/>
                <a:latin typeface="GothamSSm"/>
              </a:rPr>
              <a:t>Total no. of women worker = 250</a:t>
            </a:r>
            <a:br>
              <a:rPr lang="en-US" sz="2000" dirty="0"/>
            </a:br>
            <a:r>
              <a:rPr lang="en-US" sz="2000" b="0" i="0" dirty="0">
                <a:effectLst/>
                <a:latin typeface="GothamSSm"/>
              </a:rPr>
              <a:t>Total no. of non-trade union women worker = 200</a:t>
            </a:r>
            <a:br>
              <a:rPr lang="en-US" sz="2000" dirty="0"/>
            </a:br>
            <a:r>
              <a:rPr lang="en-US" sz="2000" b="0" i="0" dirty="0">
                <a:effectLst/>
                <a:latin typeface="GothamSSm"/>
              </a:rPr>
              <a:t>Total no. of trade union women worker = (250 </a:t>
            </a:r>
            <a:r>
              <a:rPr lang="en-US" sz="2000" b="0" i="0" dirty="0">
                <a:effectLst/>
                <a:latin typeface="Times New Roman" panose="02020603050405020304" pitchFamily="18" charset="0"/>
              </a:rPr>
              <a:t>− </a:t>
            </a:r>
            <a:r>
              <a:rPr lang="en-US" sz="2000" b="0" i="0" dirty="0">
                <a:effectLst/>
                <a:latin typeface="GothamSSm"/>
              </a:rPr>
              <a:t>200) = 50</a:t>
            </a:r>
            <a:br>
              <a:rPr lang="en-US" sz="2000" dirty="0"/>
            </a:br>
            <a:r>
              <a:rPr lang="en-US" sz="2000" b="0" i="0" dirty="0">
                <a:effectLst/>
                <a:latin typeface="GothamSSm"/>
              </a:rPr>
              <a:t>Total no. of trade union men worker = (1550 </a:t>
            </a:r>
            <a:r>
              <a:rPr lang="en-US" sz="2000" b="0" i="0" dirty="0">
                <a:effectLst/>
                <a:latin typeface="Times New Roman" panose="02020603050405020304" pitchFamily="18" charset="0"/>
              </a:rPr>
              <a:t>− </a:t>
            </a:r>
            <a:r>
              <a:rPr lang="en-US" sz="2000" b="0" i="0" dirty="0">
                <a:effectLst/>
                <a:latin typeface="GothamSSm"/>
              </a:rPr>
              <a:t>50) = 1500</a:t>
            </a:r>
            <a:br>
              <a:rPr lang="en-US" sz="2000" dirty="0"/>
            </a:br>
            <a:r>
              <a:rPr lang="en-US" sz="2000" b="0" i="0" dirty="0">
                <a:effectLst/>
                <a:latin typeface="GothamSSm"/>
              </a:rPr>
              <a:t>Total no. of non-trade union men worker = (450 </a:t>
            </a:r>
            <a:r>
              <a:rPr lang="en-US" sz="2000" b="0" i="0" dirty="0">
                <a:effectLst/>
                <a:latin typeface="Times New Roman" panose="02020603050405020304" pitchFamily="18" charset="0"/>
              </a:rPr>
              <a:t>− </a:t>
            </a:r>
            <a:r>
              <a:rPr lang="en-US" sz="2000" b="0" i="0" dirty="0">
                <a:effectLst/>
                <a:latin typeface="GothamSSm"/>
              </a:rPr>
              <a:t>200) = 250</a:t>
            </a:r>
            <a:br>
              <a:rPr lang="en-US" sz="2000" dirty="0"/>
            </a:br>
            <a:r>
              <a:rPr lang="en-US" sz="2000" b="0" i="0" dirty="0">
                <a:effectLst/>
                <a:latin typeface="GothamSSm"/>
              </a:rPr>
              <a:t>Total no. of men workers = 1500 + 250 = 1750</a:t>
            </a:r>
            <a:br>
              <a:rPr lang="en-US" sz="2000" dirty="0"/>
            </a:br>
            <a:br>
              <a:rPr lang="en-US" sz="2000" dirty="0"/>
            </a:br>
            <a:r>
              <a:rPr lang="en-US" sz="2000" b="1" i="0" dirty="0">
                <a:effectLst/>
                <a:latin typeface="GothamSSm"/>
              </a:rPr>
              <a:t>Year 2017</a:t>
            </a:r>
            <a:br>
              <a:rPr lang="en-US" sz="2000" dirty="0"/>
            </a:br>
            <a:r>
              <a:rPr lang="en-US" sz="2000" b="0" i="0" dirty="0">
                <a:effectLst/>
                <a:latin typeface="GothamSSm"/>
              </a:rPr>
              <a:t>Total no. of trade union workers = 1725</a:t>
            </a:r>
            <a:br>
              <a:rPr lang="en-US" sz="2000" dirty="0"/>
            </a:br>
            <a:r>
              <a:rPr lang="en-US" sz="2000" b="0" i="0" dirty="0">
                <a:effectLst/>
                <a:latin typeface="GothamSSm"/>
              </a:rPr>
              <a:t>Total no. of trade union men worker = 1600</a:t>
            </a:r>
            <a:br>
              <a:rPr lang="en-US" sz="2000" dirty="0"/>
            </a:br>
            <a:r>
              <a:rPr lang="en-US" sz="2000" b="0" i="0" dirty="0">
                <a:effectLst/>
                <a:latin typeface="GothamSSm"/>
              </a:rPr>
              <a:t>Total no. of non-trade union women worker = (1725 </a:t>
            </a:r>
            <a:r>
              <a:rPr lang="en-US" sz="2000" b="0" i="0" dirty="0">
                <a:effectLst/>
                <a:latin typeface="Times New Roman" panose="02020603050405020304" pitchFamily="18" charset="0"/>
              </a:rPr>
              <a:t>− </a:t>
            </a:r>
            <a:r>
              <a:rPr lang="en-US" sz="2000" b="0" i="0" dirty="0">
                <a:effectLst/>
                <a:latin typeface="GothamSSm"/>
              </a:rPr>
              <a:t>1600) = 125</a:t>
            </a:r>
            <a:br>
              <a:rPr lang="en-US" sz="2000" dirty="0"/>
            </a:br>
            <a:r>
              <a:rPr lang="en-US" sz="2000" b="0" i="0" dirty="0">
                <a:effectLst/>
                <a:latin typeface="GothamSSm"/>
              </a:rPr>
              <a:t>Total no. of non-trade union workers = 380</a:t>
            </a:r>
            <a:br>
              <a:rPr lang="en-US" sz="2000" dirty="0"/>
            </a:br>
            <a:r>
              <a:rPr lang="en-US" sz="2000" b="0" i="0" dirty="0">
                <a:effectLst/>
                <a:latin typeface="GothamSSm"/>
              </a:rPr>
              <a:t>Total no. of non-trade union women worker = 155</a:t>
            </a:r>
            <a:br>
              <a:rPr lang="en-US" sz="2000" dirty="0"/>
            </a:br>
            <a:r>
              <a:rPr lang="en-US" sz="2000" b="0" i="0" dirty="0">
                <a:effectLst/>
                <a:latin typeface="GothamSSm"/>
              </a:rPr>
              <a:t>Total no. of non-trade union men worker = (380 </a:t>
            </a:r>
            <a:r>
              <a:rPr lang="en-US" sz="2000" b="0" i="0" dirty="0">
                <a:effectLst/>
                <a:latin typeface="Times New Roman" panose="02020603050405020304" pitchFamily="18" charset="0"/>
              </a:rPr>
              <a:t>− </a:t>
            </a:r>
            <a:r>
              <a:rPr lang="en-US" sz="2000" b="0" i="0" dirty="0">
                <a:effectLst/>
                <a:latin typeface="GothamSSm"/>
              </a:rPr>
              <a:t>155) = 225</a:t>
            </a:r>
            <a:br>
              <a:rPr lang="en-US" sz="2000" dirty="0"/>
            </a:br>
            <a:r>
              <a:rPr lang="en-US" sz="2000" b="0" i="0" dirty="0">
                <a:effectLst/>
                <a:latin typeface="GothamSSm"/>
              </a:rPr>
              <a:t>Total no. of workers in the factory = 1725 + 380 = 2105</a:t>
            </a:r>
            <a:br>
              <a:rPr lang="en-US" sz="2000" dirty="0"/>
            </a:br>
            <a:r>
              <a:rPr lang="en-US" sz="2000" b="0" i="0" dirty="0">
                <a:effectLst/>
                <a:latin typeface="GothamSSm"/>
              </a:rPr>
              <a:t>Total no. of men workers = 1600 + 225 = 1825</a:t>
            </a:r>
            <a:br>
              <a:rPr lang="en-US" sz="2000" dirty="0"/>
            </a:br>
            <a:r>
              <a:rPr lang="en-US" sz="2000" b="0" i="0" dirty="0">
                <a:effectLst/>
                <a:latin typeface="GothamSSm"/>
              </a:rPr>
              <a:t>Total no. of women workers = 125 + 155 = 280</a:t>
            </a:r>
            <a:endParaRPr lang="en-IN" sz="2000" b="1" dirty="0"/>
          </a:p>
          <a:p>
            <a:endParaRPr lang="en-IN" dirty="0"/>
          </a:p>
        </p:txBody>
      </p:sp>
      <p:pic>
        <p:nvPicPr>
          <p:cNvPr id="4" name="Picture 3">
            <a:extLst>
              <a:ext uri="{FF2B5EF4-FFF2-40B4-BE49-F238E27FC236}">
                <a16:creationId xmlns:a16="http://schemas.microsoft.com/office/drawing/2014/main" id="{D1CFFEA2-AF7A-CE02-0F39-06FABDF35A73}"/>
              </a:ext>
            </a:extLst>
          </p:cNvPr>
          <p:cNvPicPr>
            <a:picLocks noChangeAspect="1"/>
          </p:cNvPicPr>
          <p:nvPr/>
        </p:nvPicPr>
        <p:blipFill rotWithShape="1">
          <a:blip r:embed="rId2"/>
          <a:srcRect l="1500" t="36148" r="47417" b="32148"/>
          <a:stretch/>
        </p:blipFill>
        <p:spPr>
          <a:xfrm>
            <a:off x="6843562" y="2582299"/>
            <a:ext cx="5194434" cy="1992132"/>
          </a:xfrm>
          <a:prstGeom prst="rect">
            <a:avLst/>
          </a:prstGeom>
        </p:spPr>
      </p:pic>
    </p:spTree>
    <p:extLst>
      <p:ext uri="{BB962C8B-B14F-4D97-AF65-F5344CB8AC3E}">
        <p14:creationId xmlns:p14="http://schemas.microsoft.com/office/powerpoint/2010/main" val="40322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2DF5-BC77-EB20-E597-FD9458E9B06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FAC03FA-198A-1675-DDB5-D9E850DA82BB}"/>
              </a:ext>
            </a:extLst>
          </p:cNvPr>
          <p:cNvSpPr>
            <a:spLocks noGrp="1"/>
          </p:cNvSpPr>
          <p:nvPr>
            <p:ph idx="1"/>
          </p:nvPr>
        </p:nvSpPr>
        <p:spPr/>
        <p:txBody>
          <a:bodyPr/>
          <a:lstStyle/>
          <a:p>
            <a:r>
              <a:rPr lang="en-US" sz="2800" b="0" i="0" dirty="0">
                <a:effectLst/>
                <a:latin typeface="GothamSSm"/>
              </a:rPr>
              <a:t>Present the following information in a suitable tabular form:</a:t>
            </a:r>
            <a:br>
              <a:rPr lang="en-US" sz="2800" dirty="0"/>
            </a:br>
            <a:r>
              <a:rPr lang="en-US" sz="2800" b="0" i="0" dirty="0">
                <a:effectLst/>
                <a:latin typeface="GothamSSm"/>
              </a:rPr>
              <a:t>(</a:t>
            </a:r>
            <a:r>
              <a:rPr lang="en-US" sz="2800" b="0" i="0" dirty="0" err="1">
                <a:effectLst/>
                <a:latin typeface="GothamSSm"/>
              </a:rPr>
              <a:t>i</a:t>
            </a:r>
            <a:r>
              <a:rPr lang="en-US" sz="2800" b="0" i="0" dirty="0">
                <a:effectLst/>
                <a:latin typeface="GothamSSm"/>
              </a:rPr>
              <a:t>) In 2010, out of total 2,000 workers in a factory, 1,550 were members of a trade union. The number of women workers employees was 250, out of which 200 did not belong to any trade union.</a:t>
            </a:r>
            <a:br>
              <a:rPr lang="en-US" sz="2800" dirty="0"/>
            </a:br>
            <a:r>
              <a:rPr lang="en-US" sz="2800" b="0" i="0" dirty="0">
                <a:effectLst/>
                <a:latin typeface="GothamSSm"/>
              </a:rPr>
              <a:t>(ii) In 2017, the number of union workers was 1,725 of which 1,600 were men. The number of non-union workers was 380, among which 155 were women.</a:t>
            </a:r>
          </a:p>
          <a:p>
            <a:endParaRPr lang="en-IN" dirty="0"/>
          </a:p>
        </p:txBody>
      </p:sp>
    </p:spTree>
    <p:extLst>
      <p:ext uri="{BB962C8B-B14F-4D97-AF65-F5344CB8AC3E}">
        <p14:creationId xmlns:p14="http://schemas.microsoft.com/office/powerpoint/2010/main" val="576593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a:extLst>
              <a:ext uri="{FF2B5EF4-FFF2-40B4-BE49-F238E27FC236}">
                <a16:creationId xmlns:a16="http://schemas.microsoft.com/office/drawing/2014/main" id="{C6215F93-CED1-4119-8E88-716872988C4C}"/>
              </a:ext>
            </a:extLst>
          </p:cNvPr>
          <p:cNvSpPr>
            <a:spLocks noGrp="1" noChangeArrowheads="1"/>
          </p:cNvSpPr>
          <p:nvPr>
            <p:ph idx="1"/>
          </p:nvPr>
        </p:nvSpPr>
        <p:spPr>
          <a:xfrm>
            <a:off x="1279525" y="1646238"/>
            <a:ext cx="8947150" cy="4195762"/>
          </a:xfrm>
        </p:spPr>
        <p:txBody>
          <a:bodyPr/>
          <a:lstStyle/>
          <a:p>
            <a:r>
              <a:rPr lang="en-IN" altLang="en-US" sz="2800" b="1"/>
              <a:t>The advantages of a tabular presentation</a:t>
            </a:r>
          </a:p>
          <a:p>
            <a:pPr lvl="1"/>
            <a:r>
              <a:rPr lang="en-IN" altLang="en-US" sz="2800">
                <a:latin typeface="Times-Roman"/>
              </a:rPr>
              <a:t>it is concise;</a:t>
            </a:r>
          </a:p>
          <a:p>
            <a:pPr lvl="1"/>
            <a:r>
              <a:rPr lang="en-IN" altLang="en-US" sz="2800">
                <a:latin typeface="Times-Roman"/>
              </a:rPr>
              <a:t>there is no repetition of explanatory matter</a:t>
            </a:r>
          </a:p>
          <a:p>
            <a:pPr lvl="1"/>
            <a:r>
              <a:rPr lang="en-IN" altLang="en-US" sz="2800">
                <a:latin typeface="Times-Roman"/>
              </a:rPr>
              <a:t>comparisons can be made easily</a:t>
            </a:r>
          </a:p>
          <a:p>
            <a:pPr lvl="1"/>
            <a:r>
              <a:rPr lang="en-IN" altLang="en-US" sz="2800">
                <a:latin typeface="Times-Roman"/>
              </a:rPr>
              <a:t>The important features can be highlighted; and</a:t>
            </a:r>
          </a:p>
          <a:p>
            <a:pPr lvl="1"/>
            <a:r>
              <a:rPr lang="en-IN" altLang="en-US" sz="2800">
                <a:latin typeface="Times-Roman"/>
              </a:rPr>
              <a:t> errors in the data can be detected.</a:t>
            </a:r>
          </a:p>
        </p:txBody>
      </p:sp>
      <p:sp>
        <p:nvSpPr>
          <p:cNvPr id="44035" name="Title 1">
            <a:extLst>
              <a:ext uri="{FF2B5EF4-FFF2-40B4-BE49-F238E27FC236}">
                <a16:creationId xmlns:a16="http://schemas.microsoft.com/office/drawing/2014/main" id="{3E545F13-C6D1-431B-9B89-946FB51313A6}"/>
              </a:ext>
            </a:extLst>
          </p:cNvPr>
          <p:cNvSpPr txBox="1">
            <a:spLocks noChangeArrowheads="1"/>
          </p:cNvSpPr>
          <p:nvPr/>
        </p:nvSpPr>
        <p:spPr bwMode="auto">
          <a:xfrm>
            <a:off x="373063" y="-95250"/>
            <a:ext cx="94043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Tx/>
              <a:buNone/>
            </a:pPr>
            <a:r>
              <a:rPr lang="en-IN" altLang="en-US" sz="4200">
                <a:solidFill>
                  <a:schemeClr val="tx2"/>
                </a:solidFill>
              </a:rPr>
              <a:t>Tabular presentation, or, Tabulation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BE28A30D-7D3E-49E8-AD7D-2F542B5E46F0}"/>
              </a:ext>
            </a:extLst>
          </p:cNvPr>
          <p:cNvSpPr>
            <a:spLocks noGrp="1" noChangeArrowheads="1"/>
          </p:cNvSpPr>
          <p:nvPr>
            <p:ph type="title"/>
          </p:nvPr>
        </p:nvSpPr>
        <p:spPr>
          <a:xfrm>
            <a:off x="646113" y="452438"/>
            <a:ext cx="9404350" cy="749300"/>
          </a:xfrm>
        </p:spPr>
        <p:txBody>
          <a:bodyPr/>
          <a:lstStyle/>
          <a:p>
            <a:r>
              <a:rPr lang="en-IN" altLang="en-US"/>
              <a:t>Example</a:t>
            </a:r>
          </a:p>
        </p:txBody>
      </p:sp>
      <p:sp>
        <p:nvSpPr>
          <p:cNvPr id="45059" name="Content Placeholder 2">
            <a:extLst>
              <a:ext uri="{FF2B5EF4-FFF2-40B4-BE49-F238E27FC236}">
                <a16:creationId xmlns:a16="http://schemas.microsoft.com/office/drawing/2014/main" id="{C5C17447-0C96-4FA0-889B-D8833EBDD1F1}"/>
              </a:ext>
            </a:extLst>
          </p:cNvPr>
          <p:cNvSpPr>
            <a:spLocks noGrp="1" noChangeArrowheads="1"/>
          </p:cNvSpPr>
          <p:nvPr>
            <p:ph idx="1"/>
          </p:nvPr>
        </p:nvSpPr>
        <p:spPr>
          <a:xfrm>
            <a:off x="776288" y="1201738"/>
            <a:ext cx="8947150" cy="4195762"/>
          </a:xfrm>
        </p:spPr>
        <p:txBody>
          <a:bodyPr/>
          <a:lstStyle/>
          <a:p>
            <a:pPr marL="0" indent="0" algn="just">
              <a:buFont typeface="Wingdings 3" panose="05040102010807070707" pitchFamily="18" charset="2"/>
              <a:buNone/>
            </a:pPr>
            <a:r>
              <a:rPr lang="en-IN" altLang="en-US" sz="1800">
                <a:latin typeface="Times-Roman"/>
              </a:rPr>
              <a:t>Draw up a blank table to show the number of employees in a large commercial firm,classified according to (</a:t>
            </a:r>
            <a:r>
              <a:rPr lang="en-IN" altLang="en-US" sz="1800" i="1">
                <a:latin typeface="Times-Italic"/>
              </a:rPr>
              <a:t>i</a:t>
            </a:r>
            <a:r>
              <a:rPr lang="en-IN" altLang="en-US" sz="1800">
                <a:latin typeface="Times-Roman"/>
              </a:rPr>
              <a:t>) Sex: Male and Female; (</a:t>
            </a:r>
            <a:r>
              <a:rPr lang="en-IN" altLang="en-US" sz="1800" i="1">
                <a:latin typeface="Times-Italic"/>
              </a:rPr>
              <a:t>ii</a:t>
            </a:r>
            <a:r>
              <a:rPr lang="en-IN" altLang="en-US" sz="1800">
                <a:latin typeface="Times-Roman"/>
              </a:rPr>
              <a:t>) Three age-groups: below 30, 30 and above but below 45, 45 and above; and (</a:t>
            </a:r>
            <a:r>
              <a:rPr lang="en-IN" altLang="en-US" sz="1800" i="1">
                <a:latin typeface="Times-Italic"/>
              </a:rPr>
              <a:t>iii</a:t>
            </a:r>
            <a:r>
              <a:rPr lang="en-IN" altLang="en-US" sz="1800">
                <a:latin typeface="Times-Roman"/>
              </a:rPr>
              <a:t>) Four income-groups: below Rs. 400, Rs. 400–750, Rs. 750–1, 000,above Rs. 1, 000.</a:t>
            </a:r>
            <a:endParaRPr lang="en-IN" altLang="en-US"/>
          </a:p>
        </p:txBody>
      </p:sp>
      <p:pic>
        <p:nvPicPr>
          <p:cNvPr id="5" name="Picture 4">
            <a:extLst>
              <a:ext uri="{FF2B5EF4-FFF2-40B4-BE49-F238E27FC236}">
                <a16:creationId xmlns:a16="http://schemas.microsoft.com/office/drawing/2014/main" id="{EF7DD242-8B2C-43AD-890A-F549C6634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457" t="32661" r="7425" b="16780"/>
          <a:stretch>
            <a:fillRect/>
          </a:stretch>
        </p:blipFill>
        <p:spPr bwMode="auto">
          <a:xfrm>
            <a:off x="1282700" y="2979738"/>
            <a:ext cx="9280525"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BD15F9E1-6E00-4BB8-853D-F2ED710B34B4}"/>
              </a:ext>
            </a:extLst>
          </p:cNvPr>
          <p:cNvSpPr>
            <a:spLocks noGrp="1" noChangeArrowheads="1"/>
          </p:cNvSpPr>
          <p:nvPr>
            <p:ph type="title"/>
          </p:nvPr>
        </p:nvSpPr>
        <p:spPr>
          <a:xfrm>
            <a:off x="646113" y="452438"/>
            <a:ext cx="9404350" cy="952500"/>
          </a:xfrm>
        </p:spPr>
        <p:txBody>
          <a:bodyPr/>
          <a:lstStyle/>
          <a:p>
            <a:r>
              <a:rPr lang="en-IN" altLang="en-US"/>
              <a:t>Graphical Presentation </a:t>
            </a:r>
          </a:p>
        </p:txBody>
      </p:sp>
      <p:sp>
        <p:nvSpPr>
          <p:cNvPr id="3" name="Content Placeholder 2">
            <a:extLst>
              <a:ext uri="{FF2B5EF4-FFF2-40B4-BE49-F238E27FC236}">
                <a16:creationId xmlns:a16="http://schemas.microsoft.com/office/drawing/2014/main" id="{840C7C08-B5D6-4B9B-AFA7-A4CAF2D4933A}"/>
              </a:ext>
            </a:extLst>
          </p:cNvPr>
          <p:cNvSpPr>
            <a:spLocks noGrp="1"/>
          </p:cNvSpPr>
          <p:nvPr>
            <p:ph idx="1"/>
          </p:nvPr>
        </p:nvSpPr>
        <p:spPr>
          <a:xfrm>
            <a:off x="857250" y="1574800"/>
            <a:ext cx="10101263" cy="4195763"/>
          </a:xfrm>
        </p:spPr>
        <p:txBody>
          <a:bodyPr/>
          <a:lstStyle/>
          <a:p>
            <a:pPr>
              <a:buFont typeface="Wingdings 3" panose="05040102010807070707" pitchFamily="82" charset="2"/>
              <a:buChar char=""/>
              <a:defRPr/>
            </a:pPr>
            <a:r>
              <a:rPr lang="en-IN" dirty="0"/>
              <a:t>Graphical Presentation: We look for the overall pattern and for striking deviations from that pattern. Over all pattern usually described by shape, </a:t>
            </a:r>
            <a:r>
              <a:rPr lang="en-IN" dirty="0" err="1"/>
              <a:t>center</a:t>
            </a:r>
            <a:r>
              <a:rPr lang="en-IN" dirty="0"/>
              <a:t>, and spread of the data. An individual value that falls outside the overall pattern is called an outlier.</a:t>
            </a:r>
          </a:p>
          <a:p>
            <a:pPr>
              <a:buFont typeface="Wingdings 3" panose="05040102010807070707" pitchFamily="82" charset="2"/>
              <a:buChar char=""/>
              <a:defRPr/>
            </a:pPr>
            <a:endParaRPr lang="en-IN" dirty="0"/>
          </a:p>
          <a:p>
            <a:pPr>
              <a:buFont typeface="Wingdings 3" panose="05040102010807070707" pitchFamily="82" charset="2"/>
              <a:buChar char=""/>
              <a:defRPr/>
            </a:pPr>
            <a:r>
              <a:rPr lang="en-IN" b="1" dirty="0">
                <a:solidFill>
                  <a:srgbClr val="FFFF00"/>
                </a:solidFill>
              </a:rPr>
              <a:t>Bar diagram </a:t>
            </a:r>
            <a:r>
              <a:rPr lang="en-IN" dirty="0"/>
              <a:t>and </a:t>
            </a:r>
            <a:r>
              <a:rPr lang="en-IN" b="1" dirty="0">
                <a:solidFill>
                  <a:srgbClr val="FFFF00"/>
                </a:solidFill>
              </a:rPr>
              <a:t>Pie charts </a:t>
            </a:r>
            <a:r>
              <a:rPr lang="en-IN" dirty="0"/>
              <a:t>are used for categorical variables. </a:t>
            </a:r>
          </a:p>
          <a:p>
            <a:pPr marL="0" indent="0">
              <a:buFont typeface="Wingdings 3" panose="05040102010807070707" pitchFamily="82" charset="2"/>
              <a:buNone/>
              <a:defRPr/>
            </a:pPr>
            <a:endParaRPr lang="en-IN" dirty="0"/>
          </a:p>
          <a:p>
            <a:pPr>
              <a:buFont typeface="Wingdings 3" panose="05040102010807070707" pitchFamily="82" charset="2"/>
              <a:buChar char=""/>
              <a:defRPr/>
            </a:pPr>
            <a:r>
              <a:rPr lang="en-IN" b="1" dirty="0">
                <a:solidFill>
                  <a:srgbClr val="FFFF00"/>
                </a:solidFill>
              </a:rPr>
              <a:t>Histogram</a:t>
            </a:r>
            <a:r>
              <a:rPr lang="en-IN" dirty="0"/>
              <a:t>, </a:t>
            </a:r>
            <a:r>
              <a:rPr lang="en-IN" b="1" dirty="0">
                <a:solidFill>
                  <a:srgbClr val="FFFF00"/>
                </a:solidFill>
              </a:rPr>
              <a:t>stem and leaf </a:t>
            </a:r>
            <a:r>
              <a:rPr lang="en-IN" dirty="0"/>
              <a:t>and </a:t>
            </a:r>
            <a:r>
              <a:rPr lang="en-IN" b="1" dirty="0">
                <a:solidFill>
                  <a:srgbClr val="FFFF00"/>
                </a:solidFill>
              </a:rPr>
              <a:t>Box-plot</a:t>
            </a:r>
            <a:r>
              <a:rPr lang="en-IN" dirty="0"/>
              <a:t> are used for numerical variable.</a:t>
            </a:r>
          </a:p>
          <a:p>
            <a:pPr>
              <a:buFont typeface="Wingdings 3" panose="05040102010807070707" pitchFamily="82" charset="2"/>
              <a:buChar char=""/>
              <a:defRPr/>
            </a:pPr>
            <a:endParaRPr lang="en-I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68376025-F157-43F3-BCB1-3FA2343CBC57}"/>
              </a:ext>
            </a:extLst>
          </p:cNvPr>
          <p:cNvSpPr>
            <a:spLocks noGrp="1" noChangeArrowheads="1"/>
          </p:cNvSpPr>
          <p:nvPr>
            <p:ph type="title"/>
          </p:nvPr>
        </p:nvSpPr>
        <p:spPr/>
        <p:txBody>
          <a:bodyPr/>
          <a:lstStyle/>
          <a:p>
            <a:pPr eaLnBrk="1" hangingPunct="1"/>
            <a:r>
              <a:rPr lang="en-IN" altLang="en-US"/>
              <a:t>Histogram</a:t>
            </a:r>
          </a:p>
        </p:txBody>
      </p:sp>
      <p:sp>
        <p:nvSpPr>
          <p:cNvPr id="47107" name="Content Placeholder 2">
            <a:extLst>
              <a:ext uri="{FF2B5EF4-FFF2-40B4-BE49-F238E27FC236}">
                <a16:creationId xmlns:a16="http://schemas.microsoft.com/office/drawing/2014/main" id="{FFCE2165-0EE5-4EF9-A605-FDAB367907D8}"/>
              </a:ext>
            </a:extLst>
          </p:cNvPr>
          <p:cNvSpPr>
            <a:spLocks noGrp="1" noChangeArrowheads="1"/>
          </p:cNvSpPr>
          <p:nvPr>
            <p:ph idx="1"/>
          </p:nvPr>
        </p:nvSpPr>
        <p:spPr>
          <a:xfrm>
            <a:off x="1103313" y="1489075"/>
            <a:ext cx="8947150" cy="4759325"/>
          </a:xfrm>
        </p:spPr>
        <p:txBody>
          <a:bodyPr/>
          <a:lstStyle/>
          <a:p>
            <a:pPr algn="just" eaLnBrk="1" hangingPunct="1"/>
            <a:r>
              <a:rPr lang="en-US" altLang="en-US"/>
              <a:t>A </a:t>
            </a:r>
            <a:r>
              <a:rPr lang="en-US" altLang="en-US" b="1"/>
              <a:t>histogram</a:t>
            </a:r>
            <a:r>
              <a:rPr lang="en-US" altLang="en-US"/>
              <a:t> is a graphical display of data using bars of different heights. In a </a:t>
            </a:r>
            <a:r>
              <a:rPr lang="en-US" altLang="en-US" b="1"/>
              <a:t>histogram</a:t>
            </a:r>
            <a:r>
              <a:rPr lang="en-US" altLang="en-US"/>
              <a:t>, each bar groups numbers into ranges. Taller bars show that more data falls in that range. A </a:t>
            </a:r>
            <a:r>
              <a:rPr lang="en-US" altLang="en-US" b="1"/>
              <a:t>histogram</a:t>
            </a:r>
            <a:r>
              <a:rPr lang="en-US" altLang="en-US"/>
              <a:t> displays the shape and spread of continuous sample data</a:t>
            </a:r>
          </a:p>
          <a:p>
            <a:pPr algn="just" eaLnBrk="1" hangingPunct="1"/>
            <a:endParaRPr lang="en-IN" altLang="en-US"/>
          </a:p>
        </p:txBody>
      </p:sp>
      <p:pic>
        <p:nvPicPr>
          <p:cNvPr id="47108" name="Picture 4" descr="Histogram - Example">
            <a:extLst>
              <a:ext uri="{FF2B5EF4-FFF2-40B4-BE49-F238E27FC236}">
                <a16:creationId xmlns:a16="http://schemas.microsoft.com/office/drawing/2014/main" id="{5DDB5549-695C-4342-A1D6-EB25F3C60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13" y="2890838"/>
            <a:ext cx="6858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4D740680-6021-4BA9-9E63-DEED89A5D5D0}"/>
              </a:ext>
            </a:extLst>
          </p:cNvPr>
          <p:cNvSpPr>
            <a:spLocks noGrp="1" noChangeArrowheads="1"/>
          </p:cNvSpPr>
          <p:nvPr>
            <p:ph type="title"/>
          </p:nvPr>
        </p:nvSpPr>
        <p:spPr>
          <a:xfrm>
            <a:off x="646113" y="649288"/>
            <a:ext cx="9404350" cy="1203325"/>
          </a:xfrm>
        </p:spPr>
        <p:txBody>
          <a:bodyPr/>
          <a:lstStyle/>
          <a:p>
            <a:pPr eaLnBrk="1" hangingPunct="1"/>
            <a:r>
              <a:rPr lang="en-IN" altLang="en-US" b="1"/>
              <a:t>Box Plotting</a:t>
            </a:r>
          </a:p>
        </p:txBody>
      </p:sp>
      <p:sp>
        <p:nvSpPr>
          <p:cNvPr id="48131" name="Content Placeholder 2">
            <a:extLst>
              <a:ext uri="{FF2B5EF4-FFF2-40B4-BE49-F238E27FC236}">
                <a16:creationId xmlns:a16="http://schemas.microsoft.com/office/drawing/2014/main" id="{D366C1A9-771D-4A8E-858D-86832F164F05}"/>
              </a:ext>
            </a:extLst>
          </p:cNvPr>
          <p:cNvSpPr>
            <a:spLocks noGrp="1" noChangeArrowheads="1"/>
          </p:cNvSpPr>
          <p:nvPr>
            <p:ph idx="1"/>
          </p:nvPr>
        </p:nvSpPr>
        <p:spPr>
          <a:xfrm>
            <a:off x="1103313" y="2052638"/>
            <a:ext cx="9752012" cy="4195762"/>
          </a:xfrm>
        </p:spPr>
        <p:txBody>
          <a:bodyPr/>
          <a:lstStyle/>
          <a:p>
            <a:pPr algn="just" eaLnBrk="1" hangingPunct="1"/>
            <a:r>
              <a:rPr lang="en-US" altLang="en-US" sz="2600" b="1"/>
              <a:t>Box plots</a:t>
            </a:r>
            <a:r>
              <a:rPr lang="en-US" altLang="en-US" sz="2600"/>
              <a:t> (also called </a:t>
            </a:r>
            <a:r>
              <a:rPr lang="en-US" altLang="en-US" sz="2600" b="1"/>
              <a:t>box-and-whisker plots</a:t>
            </a:r>
            <a:r>
              <a:rPr lang="en-US" altLang="en-US" sz="2600"/>
              <a:t> or </a:t>
            </a:r>
            <a:r>
              <a:rPr lang="en-US" altLang="en-US" sz="2600" b="1"/>
              <a:t>box-whisker plots</a:t>
            </a:r>
            <a:r>
              <a:rPr lang="en-US" altLang="en-US" sz="2600"/>
              <a:t>) give a good graphical image of the concentration of the data. </a:t>
            </a:r>
          </a:p>
          <a:p>
            <a:pPr algn="just" eaLnBrk="1" hangingPunct="1"/>
            <a:r>
              <a:rPr lang="en-US" altLang="en-US" sz="2600"/>
              <a:t>They also show how far the extreme values are from most of the data. </a:t>
            </a:r>
          </a:p>
          <a:p>
            <a:pPr algn="just" eaLnBrk="1" hangingPunct="1"/>
            <a:r>
              <a:rPr lang="en-US" altLang="en-US" sz="2600"/>
              <a:t>A box plot is constructed from five values: the minimum value, the first quartile, the median, the third quartile, and the maximum value. </a:t>
            </a:r>
          </a:p>
          <a:p>
            <a:pPr eaLnBrk="1" hangingPunct="1"/>
            <a:endParaRPr lang="en-US" altLang="en-US"/>
          </a:p>
          <a:p>
            <a:pPr eaLnBrk="1" hangingPunct="1"/>
            <a:endParaRPr lang="en-I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E9FECC43-21BB-4BD3-B3D2-46FB6F8F75F0}"/>
              </a:ext>
            </a:extLst>
          </p:cNvPr>
          <p:cNvSpPr>
            <a:spLocks noGrp="1" noChangeArrowheads="1"/>
          </p:cNvSpPr>
          <p:nvPr>
            <p:ph type="title"/>
          </p:nvPr>
        </p:nvSpPr>
        <p:spPr/>
        <p:txBody>
          <a:bodyPr/>
          <a:lstStyle/>
          <a:p>
            <a:pPr eaLnBrk="1" hangingPunct="1"/>
            <a:r>
              <a:rPr lang="en-IN" altLang="en-US"/>
              <a:t>Box Plotting</a:t>
            </a:r>
          </a:p>
        </p:txBody>
      </p:sp>
      <p:pic>
        <p:nvPicPr>
          <p:cNvPr id="49155" name="Content Placeholder 3">
            <a:extLst>
              <a:ext uri="{FF2B5EF4-FFF2-40B4-BE49-F238E27FC236}">
                <a16:creationId xmlns:a16="http://schemas.microsoft.com/office/drawing/2014/main" id="{FFBD86C0-181E-4D3B-B089-28229E7AF8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2668" t="30382" r="23061" b="21181"/>
          <a:stretch>
            <a:fillRect/>
          </a:stretch>
        </p:blipFill>
        <p:spPr>
          <a:xfrm>
            <a:off x="2338388" y="1152525"/>
            <a:ext cx="7061200" cy="3543300"/>
          </a:xfrm>
        </p:spPr>
      </p:pic>
      <p:sp>
        <p:nvSpPr>
          <p:cNvPr id="5" name="Rectangle 4">
            <a:extLst>
              <a:ext uri="{FF2B5EF4-FFF2-40B4-BE49-F238E27FC236}">
                <a16:creationId xmlns:a16="http://schemas.microsoft.com/office/drawing/2014/main" id="{2C1CA718-922C-4316-8264-82FBB307B333}"/>
              </a:ext>
            </a:extLst>
          </p:cNvPr>
          <p:cNvSpPr/>
          <p:nvPr/>
        </p:nvSpPr>
        <p:spPr>
          <a:xfrm>
            <a:off x="927100" y="4826000"/>
            <a:ext cx="10401300" cy="1201738"/>
          </a:xfrm>
          <a:prstGeom prst="rect">
            <a:avLst/>
          </a:prstGeom>
        </p:spPr>
        <p:txBody>
          <a:bodyPr>
            <a:spAutoFit/>
          </a:bodyPr>
          <a:lstStyle/>
          <a:p>
            <a:pPr eaLnBrk="1" fontAlgn="auto" hangingPunct="1">
              <a:spcBef>
                <a:spcPts val="0"/>
              </a:spcBef>
              <a:spcAft>
                <a:spcPts val="0"/>
              </a:spcAft>
              <a:defRPr/>
            </a:pPr>
            <a:r>
              <a:rPr lang="en-US" dirty="0">
                <a:solidFill>
                  <a:schemeClr val="tx1">
                    <a:lumMod val="95000"/>
                  </a:schemeClr>
                </a:solidFill>
                <a:latin typeface="charter"/>
              </a:rPr>
              <a:t>The image above is a boxplot</a:t>
            </a:r>
            <a:r>
              <a:rPr lang="en-US" b="1" dirty="0">
                <a:solidFill>
                  <a:schemeClr val="tx1">
                    <a:lumMod val="95000"/>
                  </a:schemeClr>
                </a:solidFill>
                <a:latin typeface="charter"/>
              </a:rPr>
              <a:t>. </a:t>
            </a:r>
            <a:r>
              <a:rPr lang="en-US" dirty="0">
                <a:solidFill>
                  <a:schemeClr val="tx1">
                    <a:lumMod val="95000"/>
                  </a:schemeClr>
                </a:solidFill>
                <a:latin typeface="charter"/>
              </a:rPr>
              <a:t>A boxplot is a standardized way of displaying the distribution of data based on a five number summary (“minimum”, first quartile (Q1), median, third quartile (Q3), and “maximum”). It can tell you about your outliers and what their values are. It can also tell you if your data is symmetrical, how tightly your data is grouped, and if and how your data is skewed.</a:t>
            </a:r>
            <a:endParaRPr lang="en-IN" dirty="0">
              <a:solidFill>
                <a:schemeClr val="tx1">
                  <a:lumMod val="95000"/>
                </a:schemeClr>
              </a:solidFill>
              <a:latin typeface="+mn-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11397A7E-0ACD-4F2D-A9E5-9C2E49A04DD4}"/>
              </a:ext>
            </a:extLst>
          </p:cNvPr>
          <p:cNvSpPr>
            <a:spLocks noGrp="1" noChangeArrowheads="1"/>
          </p:cNvSpPr>
          <p:nvPr>
            <p:ph type="title"/>
          </p:nvPr>
        </p:nvSpPr>
        <p:spPr>
          <a:xfrm>
            <a:off x="738188" y="138113"/>
            <a:ext cx="9404350" cy="817562"/>
          </a:xfrm>
        </p:spPr>
        <p:txBody>
          <a:bodyPr/>
          <a:lstStyle/>
          <a:p>
            <a:r>
              <a:rPr lang="en-IN" altLang="en-US"/>
              <a:t>Stem and leaf plots</a:t>
            </a:r>
          </a:p>
        </p:txBody>
      </p:sp>
      <p:sp>
        <p:nvSpPr>
          <p:cNvPr id="50179" name="Content Placeholder 2">
            <a:extLst>
              <a:ext uri="{FF2B5EF4-FFF2-40B4-BE49-F238E27FC236}">
                <a16:creationId xmlns:a16="http://schemas.microsoft.com/office/drawing/2014/main" id="{A0BF2610-1121-400A-90CA-C21CE3C1A957}"/>
              </a:ext>
            </a:extLst>
          </p:cNvPr>
          <p:cNvSpPr>
            <a:spLocks noGrp="1" noChangeArrowheads="1"/>
          </p:cNvSpPr>
          <p:nvPr>
            <p:ph idx="1"/>
          </p:nvPr>
        </p:nvSpPr>
        <p:spPr>
          <a:xfrm>
            <a:off x="966788" y="854075"/>
            <a:ext cx="8947150" cy="4195763"/>
          </a:xfrm>
        </p:spPr>
        <p:txBody>
          <a:bodyPr>
            <a:normAutofit fontScale="85000" lnSpcReduction="20000"/>
          </a:bodyPr>
          <a:lstStyle/>
          <a:p>
            <a:pPr algn="just"/>
            <a:r>
              <a:rPr lang="en-IN" altLang="en-US"/>
              <a:t>Stem and leaf plots display the shape and spread of a continuous data distribution. </a:t>
            </a:r>
          </a:p>
          <a:p>
            <a:pPr algn="just"/>
            <a:r>
              <a:rPr lang="en-IN" altLang="en-US"/>
              <a:t>These graphs are similar to histograms, but instead of using bars, they show digits. </a:t>
            </a:r>
          </a:p>
          <a:p>
            <a:pPr algn="just"/>
            <a:r>
              <a:rPr lang="en-IN" altLang="en-US"/>
              <a:t>It’s a particularly valuable tool during exploratory data analysis. They can help you identify the central tendency, variability, skewness of your distribution, and outliers. </a:t>
            </a:r>
          </a:p>
          <a:p>
            <a:pPr algn="just"/>
            <a:r>
              <a:rPr lang="en-IN" altLang="en-US"/>
              <a:t>Stem and leaf plots are also known as stemplots.</a:t>
            </a:r>
          </a:p>
          <a:p>
            <a:pPr lvl="1" algn="just"/>
            <a:r>
              <a:rPr lang="en-IN" altLang="en-US">
                <a:solidFill>
                  <a:srgbClr val="FFFF00"/>
                </a:solidFill>
              </a:rPr>
              <a:t>Each data point  is split into a stem and leaf value. </a:t>
            </a:r>
          </a:p>
          <a:p>
            <a:pPr lvl="1" algn="just"/>
            <a:r>
              <a:rPr lang="en-IN" altLang="en-US">
                <a:solidFill>
                  <a:srgbClr val="FFFF00"/>
                </a:solidFill>
              </a:rPr>
              <a:t>The stem values divide the data points into groups.</a:t>
            </a:r>
          </a:p>
          <a:p>
            <a:pPr lvl="1" algn="just"/>
            <a:r>
              <a:rPr lang="en-IN" altLang="en-US">
                <a:solidFill>
                  <a:srgbClr val="FFFF00"/>
                </a:solidFill>
              </a:rPr>
              <a:t> The stem value contains all the digits of a data point except the final number, which is the leaf.</a:t>
            </a:r>
          </a:p>
          <a:p>
            <a:pPr algn="just"/>
            <a:r>
              <a:rPr lang="en-IN" altLang="en-US"/>
              <a:t>For example, if a data point is 42, the stem is 4 and the leaf is 2. When your data have more digits, you’ll need a longer stem. For instance, 238 has a stem of 23 and a leaf of 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36F2139-DA7B-4F68-8F83-A33159DF360E}"/>
              </a:ext>
            </a:extLst>
          </p:cNvPr>
          <p:cNvSpPr>
            <a:spLocks noGrp="1" noChangeArrowheads="1"/>
          </p:cNvSpPr>
          <p:nvPr>
            <p:ph type="title"/>
          </p:nvPr>
        </p:nvSpPr>
        <p:spPr/>
        <p:txBody>
          <a:bodyPr/>
          <a:lstStyle/>
          <a:p>
            <a:pPr algn="ctr"/>
            <a:r>
              <a:rPr lang="en-IN" altLang="en-US"/>
              <a:t>Qualitative and  Quantitative Data</a:t>
            </a:r>
          </a:p>
        </p:txBody>
      </p:sp>
      <p:sp>
        <p:nvSpPr>
          <p:cNvPr id="10243" name="Content Placeholder 6">
            <a:extLst>
              <a:ext uri="{FF2B5EF4-FFF2-40B4-BE49-F238E27FC236}">
                <a16:creationId xmlns:a16="http://schemas.microsoft.com/office/drawing/2014/main" id="{4230CE03-BD16-4195-9C2D-8623FD558B55}"/>
              </a:ext>
            </a:extLst>
          </p:cNvPr>
          <p:cNvSpPr>
            <a:spLocks noGrp="1" noChangeArrowheads="1"/>
          </p:cNvSpPr>
          <p:nvPr>
            <p:ph idx="1"/>
          </p:nvPr>
        </p:nvSpPr>
        <p:spPr>
          <a:xfrm>
            <a:off x="993775" y="1285875"/>
            <a:ext cx="9774238" cy="4924425"/>
          </a:xfrm>
        </p:spPr>
        <p:txBody>
          <a:bodyPr>
            <a:normAutofit/>
          </a:bodyPr>
          <a:lstStyle/>
          <a:p>
            <a:pPr algn="just"/>
            <a:r>
              <a:rPr lang="en-IN" altLang="en-US"/>
              <a:t>Qualitative Data: They represent some characteristics or attributes. They depict descriptions that </a:t>
            </a:r>
            <a:r>
              <a:rPr lang="en-IN" altLang="en-US">
                <a:solidFill>
                  <a:srgbClr val="FFFF00"/>
                </a:solidFill>
              </a:rPr>
              <a:t>may be observed</a:t>
            </a:r>
            <a:r>
              <a:rPr lang="en-IN" altLang="en-US"/>
              <a:t> but cannot be computed or calculated. </a:t>
            </a:r>
          </a:p>
          <a:p>
            <a:pPr lvl="1" algn="just"/>
            <a:r>
              <a:rPr lang="en-IN" altLang="en-US"/>
              <a:t>For example, data on attributes such as intelligence, honesty, wisdom, cleanliness, and creativity collected using the students of your class.</a:t>
            </a:r>
          </a:p>
          <a:p>
            <a:pPr lvl="1" algn="just"/>
            <a:endParaRPr lang="en-IN" altLang="en-US"/>
          </a:p>
          <a:p>
            <a:pPr lvl="1" algn="just"/>
            <a:endParaRPr lang="en-IN" altLang="en-US"/>
          </a:p>
          <a:p>
            <a:pPr algn="just"/>
            <a:r>
              <a:rPr lang="en-IN" altLang="en-US"/>
              <a:t>Quantitative Data: These can be </a:t>
            </a:r>
            <a:r>
              <a:rPr lang="en-IN" altLang="en-US">
                <a:solidFill>
                  <a:srgbClr val="FFFF00"/>
                </a:solidFill>
              </a:rPr>
              <a:t>measured and not simply observed</a:t>
            </a:r>
            <a:r>
              <a:rPr lang="en-IN" altLang="en-US"/>
              <a:t>. They can be numerically represented and calculations can be performed on them. </a:t>
            </a:r>
          </a:p>
          <a:p>
            <a:pPr lvl="1" algn="just"/>
            <a:r>
              <a:rPr lang="en-IN" altLang="en-US"/>
              <a:t>For example, data on the number of students playing different sports from your class gives an estimate of how many of the total students play which sport.</a:t>
            </a:r>
          </a:p>
          <a:p>
            <a:pPr algn="just"/>
            <a:endParaRPr lang="en-I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1">
            <a:extLst>
              <a:ext uri="{FF2B5EF4-FFF2-40B4-BE49-F238E27FC236}">
                <a16:creationId xmlns:a16="http://schemas.microsoft.com/office/drawing/2014/main" id="{CBD509A6-BEEC-4535-B4D9-9B0AA99711C1}"/>
              </a:ext>
            </a:extLst>
          </p:cNvPr>
          <p:cNvSpPr>
            <a:spLocks noGrp="1" noChangeArrowheads="1"/>
          </p:cNvSpPr>
          <p:nvPr>
            <p:ph type="title"/>
          </p:nvPr>
        </p:nvSpPr>
        <p:spPr>
          <a:xfrm>
            <a:off x="646113" y="153988"/>
            <a:ext cx="9404350" cy="720725"/>
          </a:xfrm>
        </p:spPr>
        <p:txBody>
          <a:bodyPr/>
          <a:lstStyle/>
          <a:p>
            <a:r>
              <a:rPr lang="en-IN" altLang="en-US"/>
              <a:t>Stem and leaf plots</a:t>
            </a:r>
          </a:p>
        </p:txBody>
      </p:sp>
      <p:sp>
        <p:nvSpPr>
          <p:cNvPr id="39938" name="Content Placeholder 2">
            <a:extLst>
              <a:ext uri="{FF2B5EF4-FFF2-40B4-BE49-F238E27FC236}">
                <a16:creationId xmlns:a16="http://schemas.microsoft.com/office/drawing/2014/main" id="{E75479FC-3698-4B58-BBA8-72B3530C0454}"/>
              </a:ext>
            </a:extLst>
          </p:cNvPr>
          <p:cNvSpPr>
            <a:spLocks noGrp="1" noChangeArrowheads="1"/>
          </p:cNvSpPr>
          <p:nvPr>
            <p:ph idx="1"/>
          </p:nvPr>
        </p:nvSpPr>
        <p:spPr>
          <a:xfrm>
            <a:off x="646113" y="874713"/>
            <a:ext cx="8947150" cy="4195762"/>
          </a:xfrm>
        </p:spPr>
        <p:txBody>
          <a:bodyPr>
            <a:normAutofit fontScale="77500" lnSpcReduction="20000"/>
          </a:bodyPr>
          <a:lstStyle/>
          <a:p>
            <a:pPr>
              <a:buFont typeface="Wingdings 3" panose="05040102010807070707" pitchFamily="82" charset="2"/>
              <a:buChar char=""/>
              <a:defRPr/>
            </a:pPr>
            <a:r>
              <a:rPr lang="en-IN" altLang="en-US" sz="1600" dirty="0"/>
              <a:t>Example: A teacher asked 23 of her male students how many books they had read in the last 4 years. Draw a stem and left diagram for following data.</a:t>
            </a:r>
          </a:p>
          <a:p>
            <a:pPr marL="0" indent="0">
              <a:buFont typeface="Wingdings 3" panose="05040102010807070707" pitchFamily="82" charset="2"/>
              <a:buNone/>
              <a:defRPr/>
            </a:pPr>
            <a:r>
              <a:rPr lang="en-IN" altLang="en-US" sz="1600" dirty="0"/>
              <a:t>32,55,12,18,23,26,24,28,44,53,27,16,14,34,29,31,41,17,11,32,54,48,45</a:t>
            </a:r>
          </a:p>
          <a:p>
            <a:pPr lvl="1">
              <a:buFont typeface="Wingdings 3" panose="05040102010807070707" pitchFamily="82" charset="2"/>
              <a:buChar char=""/>
              <a:defRPr/>
            </a:pPr>
            <a:r>
              <a:rPr lang="en-IN" altLang="en-US" sz="1600" dirty="0"/>
              <a:t>First, Sort the numerical values in ascending order</a:t>
            </a:r>
          </a:p>
          <a:p>
            <a:pPr marL="0" indent="0">
              <a:buFont typeface="Wingdings 3" panose="05040102010807070707" pitchFamily="82" charset="2"/>
              <a:buNone/>
              <a:defRPr/>
            </a:pPr>
            <a:r>
              <a:rPr lang="en-IN" altLang="en-US" sz="1600" dirty="0"/>
              <a:t>	11,12,14,16,17,18,23,24,26,27,28,29,31,32,32,34,41,44,45,48,53,54,55</a:t>
            </a:r>
          </a:p>
          <a:p>
            <a:pPr lvl="1">
              <a:buFont typeface="Wingdings 3" panose="05040102010807070707" pitchFamily="82" charset="2"/>
              <a:buChar char=""/>
              <a:defRPr/>
            </a:pPr>
            <a:r>
              <a:rPr lang="en-IN" altLang="en-US" sz="1600" dirty="0" err="1"/>
              <a:t>Analyze</a:t>
            </a:r>
            <a:r>
              <a:rPr lang="en-IN" altLang="en-US" sz="1600" dirty="0"/>
              <a:t> the data and determine stem and a leaf : Minimum value is 11 and maximum value is 55.</a:t>
            </a:r>
          </a:p>
          <a:p>
            <a:pPr lvl="1">
              <a:buFont typeface="Wingdings 3" panose="05040102010807070707" pitchFamily="82" charset="2"/>
              <a:buChar char=""/>
              <a:defRPr/>
            </a:pPr>
            <a:r>
              <a:rPr lang="en-IN" altLang="en-US" sz="1600" dirty="0"/>
              <a:t>Draw a line and lists the possible stems in single column from lowest to highest on the left side of the line.</a:t>
            </a:r>
          </a:p>
          <a:p>
            <a:pPr>
              <a:buFont typeface="Wingdings 3" panose="05040102010807070707" pitchFamily="82" charset="2"/>
              <a:buChar char=""/>
              <a:defRPr/>
            </a:pPr>
            <a:endParaRPr lang="en-IN" altLang="en-US" dirty="0"/>
          </a:p>
          <a:p>
            <a:pPr>
              <a:buFont typeface="Wingdings 3" panose="05040102010807070707" pitchFamily="82" charset="2"/>
              <a:buChar char=""/>
              <a:defRPr/>
            </a:pPr>
            <a:endParaRPr lang="en-IN" altLang="en-US" dirty="0"/>
          </a:p>
          <a:p>
            <a:pPr>
              <a:buFont typeface="Wingdings 3" panose="05040102010807070707" pitchFamily="82" charset="2"/>
              <a:buChar char=""/>
              <a:defRPr/>
            </a:pPr>
            <a:endParaRPr lang="en-IN" altLang="en-US" dirty="0"/>
          </a:p>
          <a:p>
            <a:pPr>
              <a:buFont typeface="Wingdings 3" panose="05040102010807070707" pitchFamily="82" charset="2"/>
              <a:buChar char=""/>
              <a:defRPr/>
            </a:pPr>
            <a:endParaRPr lang="en-IN" altLang="en-US" dirty="0"/>
          </a:p>
          <a:p>
            <a:pPr>
              <a:buFont typeface="Wingdings 3" panose="05040102010807070707" pitchFamily="82" charset="2"/>
              <a:buChar char=""/>
              <a:defRPr/>
            </a:pPr>
            <a:endParaRPr lang="en-IN" altLang="en-US" dirty="0"/>
          </a:p>
          <a:p>
            <a:pPr lvl="1">
              <a:buFont typeface="Wingdings 3" panose="05040102010807070707" pitchFamily="82" charset="2"/>
              <a:buChar char=""/>
              <a:defRPr/>
            </a:pPr>
            <a:r>
              <a:rPr lang="en-IN" altLang="en-US" dirty="0"/>
              <a:t>Then for each stem, record all the leaves associated with that stem. Also note that leaves are in numerical order.</a:t>
            </a:r>
          </a:p>
          <a:p>
            <a:pPr>
              <a:buFont typeface="Wingdings 3" panose="05040102010807070707" pitchFamily="82" charset="2"/>
              <a:buChar char=""/>
              <a:defRPr/>
            </a:pPr>
            <a:endParaRPr lang="en-IN" altLang="en-US" dirty="0"/>
          </a:p>
          <a:p>
            <a:pPr>
              <a:buFont typeface="Wingdings 3" panose="05040102010807070707" pitchFamily="82" charset="2"/>
              <a:buChar char=""/>
              <a:defRPr/>
            </a:pPr>
            <a:endParaRPr lang="en-IN" altLang="en-US" dirty="0"/>
          </a:p>
        </p:txBody>
      </p:sp>
      <p:pic>
        <p:nvPicPr>
          <p:cNvPr id="39944" name="Picture 8">
            <a:extLst>
              <a:ext uri="{FF2B5EF4-FFF2-40B4-BE49-F238E27FC236}">
                <a16:creationId xmlns:a16="http://schemas.microsoft.com/office/drawing/2014/main" id="{39EE4248-865F-4444-8D60-F734994F7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463" y="4713288"/>
            <a:ext cx="203835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C393155-F56B-43BE-AAC4-A0F87233B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0013" y="1587651"/>
            <a:ext cx="80962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938">
                                            <p:txEl>
                                              <p:pRg st="11" end="1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9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ABFAE9E-3B6E-4BDB-BFDE-8C9506E0C4E2}"/>
              </a:ext>
            </a:extLst>
          </p:cNvPr>
          <p:cNvSpPr>
            <a:spLocks noGrp="1" noChangeArrowheads="1"/>
          </p:cNvSpPr>
          <p:nvPr>
            <p:ph type="title"/>
          </p:nvPr>
        </p:nvSpPr>
        <p:spPr/>
        <p:txBody>
          <a:bodyPr/>
          <a:lstStyle/>
          <a:p>
            <a:pPr eaLnBrk="1" hangingPunct="1"/>
            <a:r>
              <a:rPr lang="en-IN" altLang="en-US"/>
              <a:t>Measures of Centre Tendency</a:t>
            </a:r>
          </a:p>
        </p:txBody>
      </p:sp>
      <p:sp>
        <p:nvSpPr>
          <p:cNvPr id="52227" name="Content Placeholder 2">
            <a:extLst>
              <a:ext uri="{FF2B5EF4-FFF2-40B4-BE49-F238E27FC236}">
                <a16:creationId xmlns:a16="http://schemas.microsoft.com/office/drawing/2014/main" id="{AB847F4A-3F80-4D3B-983D-5B3BBE14B044}"/>
              </a:ext>
            </a:extLst>
          </p:cNvPr>
          <p:cNvSpPr>
            <a:spLocks noGrp="1" noChangeArrowheads="1"/>
          </p:cNvSpPr>
          <p:nvPr>
            <p:ph idx="1"/>
          </p:nvPr>
        </p:nvSpPr>
        <p:spPr>
          <a:xfrm>
            <a:off x="1103313" y="1511300"/>
            <a:ext cx="9755187" cy="4737100"/>
          </a:xfrm>
        </p:spPr>
        <p:txBody>
          <a:bodyPr/>
          <a:lstStyle/>
          <a:p>
            <a:pPr algn="just" eaLnBrk="1" hangingPunct="1"/>
            <a:r>
              <a:rPr lang="en-US" altLang="en-US"/>
              <a:t>In statistics, the </a:t>
            </a:r>
            <a:r>
              <a:rPr lang="en-US" altLang="en-US" b="1"/>
              <a:t>central tendency </a:t>
            </a:r>
            <a:r>
              <a:rPr lang="en-US" altLang="en-US"/>
              <a:t>is the descriptive summary of a data set. </a:t>
            </a:r>
          </a:p>
          <a:p>
            <a:pPr algn="just" eaLnBrk="1" hangingPunct="1"/>
            <a:r>
              <a:rPr lang="en-US" altLang="en-US"/>
              <a:t>Through the single value from the dataset, it reflects the centre of the data distribution. </a:t>
            </a:r>
          </a:p>
          <a:p>
            <a:pPr algn="just" eaLnBrk="1" hangingPunct="1"/>
            <a:r>
              <a:rPr lang="en-US" altLang="en-US"/>
              <a:t>Moreover, it does not provide information regarding individual data from the dataset, where it gives a summary of the dataset. Generally, the central tendency of a dataset can be defined using some of the measures in statistics.</a:t>
            </a:r>
            <a:endParaRPr lang="en-IN" altLang="en-US"/>
          </a:p>
        </p:txBody>
      </p:sp>
      <p:pic>
        <p:nvPicPr>
          <p:cNvPr id="52228" name="Picture 4">
            <a:extLst>
              <a:ext uri="{FF2B5EF4-FFF2-40B4-BE49-F238E27FC236}">
                <a16:creationId xmlns:a16="http://schemas.microsoft.com/office/drawing/2014/main" id="{9A1F083A-98B6-4D0C-A1A4-DDB224504EA1}"/>
              </a:ext>
            </a:extLst>
          </p:cNvPr>
          <p:cNvPicPr>
            <a:picLocks noChangeAspect="1"/>
          </p:cNvPicPr>
          <p:nvPr/>
        </p:nvPicPr>
        <p:blipFill>
          <a:blip r:embed="rId2">
            <a:extLst>
              <a:ext uri="{28A0092B-C50C-407E-A947-70E740481C1C}">
                <a14:useLocalDpi xmlns:a14="http://schemas.microsoft.com/office/drawing/2010/main" val="0"/>
              </a:ext>
            </a:extLst>
          </a:blip>
          <a:srcRect l="44" t="22639" r="356" b="15927"/>
          <a:stretch>
            <a:fillRect/>
          </a:stretch>
        </p:blipFill>
        <p:spPr bwMode="auto">
          <a:xfrm>
            <a:off x="2422525" y="4257675"/>
            <a:ext cx="71151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7F9BA708-A8C9-4BB1-9D23-46FDBAF40704}"/>
              </a:ext>
            </a:extLst>
          </p:cNvPr>
          <p:cNvSpPr>
            <a:spLocks noGrp="1" noChangeArrowheads="1"/>
          </p:cNvSpPr>
          <p:nvPr>
            <p:ph type="title"/>
          </p:nvPr>
        </p:nvSpPr>
        <p:spPr>
          <a:xfrm>
            <a:off x="646113" y="452438"/>
            <a:ext cx="9404350" cy="1096962"/>
          </a:xfrm>
        </p:spPr>
        <p:txBody>
          <a:bodyPr/>
          <a:lstStyle/>
          <a:p>
            <a:pPr eaLnBrk="1" hangingPunct="1"/>
            <a:r>
              <a:rPr lang="en-US" altLang="en-US"/>
              <a:t>Mean</a:t>
            </a:r>
            <a:endParaRPr lang="en-IN" altLang="en-US"/>
          </a:p>
        </p:txBody>
      </p:sp>
      <p:sp>
        <p:nvSpPr>
          <p:cNvPr id="53251" name="Content Placeholder 2">
            <a:extLst>
              <a:ext uri="{FF2B5EF4-FFF2-40B4-BE49-F238E27FC236}">
                <a16:creationId xmlns:a16="http://schemas.microsoft.com/office/drawing/2014/main" id="{F75AA9DA-0523-4D17-957F-3B8A89E441BE}"/>
              </a:ext>
            </a:extLst>
          </p:cNvPr>
          <p:cNvSpPr>
            <a:spLocks noGrp="1" noChangeArrowheads="1"/>
          </p:cNvSpPr>
          <p:nvPr>
            <p:ph idx="1"/>
          </p:nvPr>
        </p:nvSpPr>
        <p:spPr>
          <a:xfrm>
            <a:off x="1103313" y="1689100"/>
            <a:ext cx="9221787" cy="4559300"/>
          </a:xfrm>
        </p:spPr>
        <p:txBody>
          <a:bodyPr>
            <a:normAutofit/>
          </a:bodyPr>
          <a:lstStyle/>
          <a:p>
            <a:pPr algn="just" eaLnBrk="1" hangingPunct="1"/>
            <a:r>
              <a:rPr lang="en-US" altLang="en-US"/>
              <a:t>The mean represents the average value of the dataset. </a:t>
            </a:r>
          </a:p>
          <a:p>
            <a:pPr algn="just" eaLnBrk="1" hangingPunct="1"/>
            <a:r>
              <a:rPr lang="en-US" altLang="en-US"/>
              <a:t>It can be calculated as the sum of all the values in the dataset divided by the number of values. In general, it is considered as the </a:t>
            </a:r>
            <a:r>
              <a:rPr lang="en-US" altLang="en-US" b="1">
                <a:solidFill>
                  <a:srgbClr val="FFFF00"/>
                </a:solidFill>
              </a:rPr>
              <a:t>arithmetic mean</a:t>
            </a:r>
            <a:r>
              <a:rPr lang="en-US" altLang="en-US"/>
              <a:t>. </a:t>
            </a:r>
          </a:p>
          <a:p>
            <a:pPr algn="just" eaLnBrk="1" hangingPunct="1"/>
            <a:r>
              <a:rPr lang="en-US" altLang="en-US"/>
              <a:t>Some other measures of mean used to find the central tendency are as follows:</a:t>
            </a:r>
          </a:p>
          <a:p>
            <a:pPr lvl="1" algn="just" eaLnBrk="1" hangingPunct="1"/>
            <a:r>
              <a:rPr lang="en-US" altLang="en-US" b="1">
                <a:solidFill>
                  <a:srgbClr val="FFFF00"/>
                </a:solidFill>
              </a:rPr>
              <a:t>Geometric Mean</a:t>
            </a:r>
            <a:r>
              <a:rPr lang="en-US" altLang="en-US" b="1"/>
              <a:t> </a:t>
            </a:r>
            <a:r>
              <a:rPr lang="en-US" altLang="en-US"/>
              <a:t>(nth root of the product of n numbers)</a:t>
            </a:r>
          </a:p>
          <a:p>
            <a:pPr lvl="1" algn="just" eaLnBrk="1" hangingPunct="1"/>
            <a:r>
              <a:rPr lang="en-US" altLang="en-US" b="1">
                <a:solidFill>
                  <a:srgbClr val="FFFF00"/>
                </a:solidFill>
              </a:rPr>
              <a:t>Harmonic Mean </a:t>
            </a:r>
            <a:r>
              <a:rPr lang="en-US" altLang="en-US"/>
              <a:t>(the reciprocal of the average of the reciprocals)</a:t>
            </a:r>
          </a:p>
          <a:p>
            <a:pPr lvl="1" algn="just" eaLnBrk="1" hangingPunct="1"/>
            <a:r>
              <a:rPr lang="en-US" altLang="en-US" b="1">
                <a:solidFill>
                  <a:srgbClr val="FFFF00"/>
                </a:solidFill>
              </a:rPr>
              <a:t>Weighted Mean </a:t>
            </a:r>
            <a:r>
              <a:rPr lang="en-US" altLang="en-US"/>
              <a:t>(where some values contribute more than others)</a:t>
            </a:r>
          </a:p>
          <a:p>
            <a:pPr algn="just" eaLnBrk="1" hangingPunct="1"/>
            <a:r>
              <a:rPr lang="en-US" altLang="en-US"/>
              <a:t>It is observed that if all the values in the dataset are the same, then all geometric, arithmetic and harmonic mean values are the same. If there is variability in the data, then the mean value differs. </a:t>
            </a:r>
          </a:p>
          <a:p>
            <a:pPr algn="just" eaLnBrk="1" hangingPunct="1"/>
            <a:endParaRPr lang="en-I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99AD049C-0958-45A5-B0E9-5E3152519F8F}"/>
              </a:ext>
            </a:extLst>
          </p:cNvPr>
          <p:cNvSpPr>
            <a:spLocks noGrp="1" noChangeArrowheads="1"/>
          </p:cNvSpPr>
          <p:nvPr>
            <p:ph type="title"/>
          </p:nvPr>
        </p:nvSpPr>
        <p:spPr/>
        <p:txBody>
          <a:bodyPr/>
          <a:lstStyle/>
          <a:p>
            <a:pPr eaLnBrk="1" hangingPunct="1"/>
            <a:r>
              <a:rPr lang="en-IN" altLang="en-US"/>
              <a:t>Arithmetic Mean</a:t>
            </a:r>
          </a:p>
        </p:txBody>
      </p:sp>
      <p:sp>
        <p:nvSpPr>
          <p:cNvPr id="3" name="Content Placeholder 2">
            <a:extLst>
              <a:ext uri="{FF2B5EF4-FFF2-40B4-BE49-F238E27FC236}">
                <a16:creationId xmlns:a16="http://schemas.microsoft.com/office/drawing/2014/main" id="{C3672CFD-5F60-4F9B-A23B-095E8FEB6056}"/>
              </a:ext>
            </a:extLst>
          </p:cNvPr>
          <p:cNvSpPr>
            <a:spLocks noGrp="1"/>
          </p:cNvSpPr>
          <p:nvPr>
            <p:ph idx="1"/>
          </p:nvPr>
        </p:nvSpPr>
        <p:spPr>
          <a:xfrm>
            <a:off x="1103313" y="1341438"/>
            <a:ext cx="9721850" cy="4906962"/>
          </a:xfrm>
        </p:spPr>
        <p:txBody>
          <a:bodyPr rtlCol="0">
            <a:normAutofit/>
          </a:bodyPr>
          <a:lstStyle/>
          <a:p>
            <a:pPr marL="0" indent="0" algn="just" eaLnBrk="1" fontAlgn="auto" hangingPunct="1">
              <a:spcAft>
                <a:spcPts val="0"/>
              </a:spcAft>
              <a:buClr>
                <a:schemeClr val="bg2">
                  <a:lumMod val="40000"/>
                  <a:lumOff val="60000"/>
                </a:schemeClr>
              </a:buClr>
              <a:buFont typeface="Wingdings 3" charset="2"/>
              <a:buNone/>
              <a:defRPr/>
            </a:pPr>
            <a:r>
              <a:rPr lang="en-US" dirty="0"/>
              <a:t>Arithmetic mean represents a number that is obtained by dividing the sum of the elements of a set by the number of values in the set. So you can use the layman term Average. If any data set consisting of the values b</a:t>
            </a:r>
            <a:r>
              <a:rPr lang="en-US" baseline="-25000" dirty="0"/>
              <a:t>1</a:t>
            </a:r>
            <a:r>
              <a:rPr lang="en-US" dirty="0"/>
              <a:t>, b</a:t>
            </a:r>
            <a:r>
              <a:rPr lang="en-US" baseline="-25000" dirty="0"/>
              <a:t>2</a:t>
            </a:r>
            <a:r>
              <a:rPr lang="en-US" dirty="0"/>
              <a:t>, b</a:t>
            </a:r>
            <a:r>
              <a:rPr lang="en-US" baseline="-25000" dirty="0"/>
              <a:t>3</a:t>
            </a:r>
            <a:r>
              <a:rPr lang="en-US" dirty="0"/>
              <a:t>, …., </a:t>
            </a:r>
            <a:r>
              <a:rPr lang="en-US" dirty="0" err="1"/>
              <a:t>b</a:t>
            </a:r>
            <a:r>
              <a:rPr lang="en-US" baseline="-25000" dirty="0" err="1"/>
              <a:t>n</a:t>
            </a:r>
            <a:r>
              <a:rPr lang="en-US" dirty="0"/>
              <a:t>  then the arithmetic mean B is defined as:</a:t>
            </a:r>
          </a:p>
          <a:p>
            <a:pPr marL="0" indent="0" eaLnBrk="1" fontAlgn="auto" hangingPunct="1">
              <a:spcAft>
                <a:spcPts val="0"/>
              </a:spcAft>
              <a:buClr>
                <a:schemeClr val="bg2">
                  <a:lumMod val="40000"/>
                  <a:lumOff val="60000"/>
                </a:schemeClr>
              </a:buClr>
              <a:buFont typeface="Wingdings 3" charset="2"/>
              <a:buNone/>
              <a:defRPr/>
            </a:pPr>
            <a:r>
              <a:rPr lang="en-US" dirty="0"/>
              <a:t>B = (Sum of all observations)/ (Total number of observation)</a:t>
            </a:r>
          </a:p>
          <a:p>
            <a:pPr eaLnBrk="1" fontAlgn="auto" hangingPunct="1">
              <a:spcAft>
                <a:spcPts val="0"/>
              </a:spcAft>
              <a:buClr>
                <a:schemeClr val="bg2">
                  <a:lumMod val="40000"/>
                  <a:lumOff val="60000"/>
                </a:schemeClr>
              </a:buClr>
              <a:buFont typeface="Wingdings 3" charset="2"/>
              <a:buChar char=""/>
              <a:defRPr/>
            </a:pPr>
            <a:endParaRPr lang="en-IN" dirty="0"/>
          </a:p>
          <a:p>
            <a:pPr eaLnBrk="1" fontAlgn="auto" hangingPunct="1">
              <a:spcAft>
                <a:spcPts val="0"/>
              </a:spcAft>
              <a:buClr>
                <a:schemeClr val="bg2">
                  <a:lumMod val="40000"/>
                  <a:lumOff val="60000"/>
                </a:schemeClr>
              </a:buClr>
              <a:buFont typeface="Wingdings 3" charset="2"/>
              <a:buChar char=""/>
              <a:defRPr/>
            </a:pPr>
            <a:endParaRPr lang="en-IN" dirty="0"/>
          </a:p>
          <a:p>
            <a:pPr eaLnBrk="1" fontAlgn="auto" hangingPunct="1">
              <a:spcAft>
                <a:spcPts val="0"/>
              </a:spcAft>
              <a:buClr>
                <a:schemeClr val="bg2">
                  <a:lumMod val="40000"/>
                  <a:lumOff val="60000"/>
                </a:schemeClr>
              </a:buClr>
              <a:buFont typeface="Wingdings 3" charset="2"/>
              <a:buChar char=""/>
              <a:defRPr/>
            </a:pPr>
            <a:endParaRPr lang="en-IN" dirty="0"/>
          </a:p>
          <a:p>
            <a:pPr marL="0" indent="0" eaLnBrk="1" fontAlgn="auto" hangingPunct="1">
              <a:spcAft>
                <a:spcPts val="0"/>
              </a:spcAft>
              <a:buClr>
                <a:schemeClr val="bg2">
                  <a:lumMod val="40000"/>
                  <a:lumOff val="60000"/>
                </a:schemeClr>
              </a:buClr>
              <a:buFont typeface="Wingdings 3" charset="2"/>
              <a:buNone/>
              <a:defRPr/>
            </a:pPr>
            <a:r>
              <a:rPr lang="en-US" dirty="0"/>
              <a:t>The arithmetic mean of </a:t>
            </a:r>
            <a:r>
              <a:rPr lang="en-US" dirty="0" err="1"/>
              <a:t>Virat</a:t>
            </a:r>
            <a:r>
              <a:rPr lang="en-US" dirty="0"/>
              <a:t> </a:t>
            </a:r>
            <a:r>
              <a:rPr lang="en-US" dirty="0" err="1"/>
              <a:t>Kohli’s</a:t>
            </a:r>
            <a:r>
              <a:rPr lang="en-US" dirty="0"/>
              <a:t> batting scores also called his Batting Average is;</a:t>
            </a:r>
          </a:p>
          <a:p>
            <a:pPr marL="0" indent="0" eaLnBrk="1" fontAlgn="auto" hangingPunct="1">
              <a:spcAft>
                <a:spcPts val="0"/>
              </a:spcAft>
              <a:buClr>
                <a:schemeClr val="bg2">
                  <a:lumMod val="40000"/>
                  <a:lumOff val="60000"/>
                </a:schemeClr>
              </a:buClr>
              <a:buFont typeface="Wingdings 3" charset="2"/>
              <a:buNone/>
              <a:defRPr/>
            </a:pPr>
            <a:r>
              <a:rPr lang="en-US" dirty="0"/>
              <a:t>Sum of runs scored/Number of innings = 661/10</a:t>
            </a:r>
          </a:p>
          <a:p>
            <a:pPr marL="0" indent="0" eaLnBrk="1" fontAlgn="auto" hangingPunct="1">
              <a:spcAft>
                <a:spcPts val="0"/>
              </a:spcAft>
              <a:buClr>
                <a:schemeClr val="bg2">
                  <a:lumMod val="40000"/>
                  <a:lumOff val="60000"/>
                </a:schemeClr>
              </a:buClr>
              <a:buFont typeface="Wingdings 3" charset="2"/>
              <a:buNone/>
              <a:defRPr/>
            </a:pPr>
            <a:r>
              <a:rPr lang="en-US" dirty="0"/>
              <a:t>The arithmetic mean of his scores in the last 10 innings is 66.1. </a:t>
            </a:r>
          </a:p>
          <a:p>
            <a:pPr eaLnBrk="1" fontAlgn="auto" hangingPunct="1">
              <a:spcAft>
                <a:spcPts val="0"/>
              </a:spcAft>
              <a:buClr>
                <a:schemeClr val="bg2">
                  <a:lumMod val="40000"/>
                  <a:lumOff val="60000"/>
                </a:schemeClr>
              </a:buClr>
              <a:buFont typeface="Wingdings 3" charset="2"/>
              <a:buChar char=""/>
              <a:defRPr/>
            </a:pPr>
            <a:endParaRPr lang="en-IN" dirty="0"/>
          </a:p>
        </p:txBody>
      </p:sp>
      <p:pic>
        <p:nvPicPr>
          <p:cNvPr id="54276" name="Picture 3">
            <a:extLst>
              <a:ext uri="{FF2B5EF4-FFF2-40B4-BE49-F238E27FC236}">
                <a16:creationId xmlns:a16="http://schemas.microsoft.com/office/drawing/2014/main" id="{34830A71-D1FB-4138-B42B-4E49D9C5A7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9800" y="3216275"/>
            <a:ext cx="93837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itle 1">
            <a:extLst>
              <a:ext uri="{FF2B5EF4-FFF2-40B4-BE49-F238E27FC236}">
                <a16:creationId xmlns:a16="http://schemas.microsoft.com/office/drawing/2014/main" id="{DAEE800B-6D3C-486D-8EFB-913A4FDAC026}"/>
              </a:ext>
            </a:extLst>
          </p:cNvPr>
          <p:cNvSpPr>
            <a:spLocks noGrp="1" noChangeArrowheads="1"/>
          </p:cNvSpPr>
          <p:nvPr>
            <p:ph type="title"/>
          </p:nvPr>
        </p:nvSpPr>
        <p:spPr>
          <a:xfrm>
            <a:off x="646113" y="0"/>
            <a:ext cx="9404350" cy="1400175"/>
          </a:xfrm>
        </p:spPr>
        <p:txBody>
          <a:bodyPr/>
          <a:lstStyle/>
          <a:p>
            <a:pPr eaLnBrk="1" hangingPunct="1"/>
            <a:r>
              <a:rPr lang="en-IN" altLang="en-US"/>
              <a:t>Geometric Mean</a:t>
            </a:r>
          </a:p>
        </p:txBody>
      </p:sp>
      <p:sp>
        <p:nvSpPr>
          <p:cNvPr id="3" name="Content Placeholder 2">
            <a:extLst>
              <a:ext uri="{FF2B5EF4-FFF2-40B4-BE49-F238E27FC236}">
                <a16:creationId xmlns:a16="http://schemas.microsoft.com/office/drawing/2014/main" id="{09399EEC-DA10-44C7-BA93-FFC0CBCF82BB}"/>
              </a:ext>
            </a:extLst>
          </p:cNvPr>
          <p:cNvSpPr>
            <a:spLocks noGrp="1"/>
          </p:cNvSpPr>
          <p:nvPr>
            <p:ph idx="1"/>
          </p:nvPr>
        </p:nvSpPr>
        <p:spPr>
          <a:xfrm>
            <a:off x="765175" y="493713"/>
            <a:ext cx="8947150" cy="4610100"/>
          </a:xfrm>
        </p:spPr>
        <p:txBody>
          <a:bodyPr>
            <a:normAutofit fontScale="85000" lnSpcReduction="20000"/>
          </a:bodyPr>
          <a:lstStyle/>
          <a:p>
            <a:pPr>
              <a:buFont typeface="Wingdings 3" panose="05040102010807070707" pitchFamily="82" charset="2"/>
              <a:buChar char=""/>
              <a:defRPr/>
            </a:pPr>
            <a:r>
              <a:rPr lang="en-IN" dirty="0">
                <a:latin typeface="Helvetica Neue"/>
              </a:rPr>
              <a:t>The </a:t>
            </a:r>
            <a:r>
              <a:rPr lang="en-IN" dirty="0">
                <a:latin typeface="Helvetica Neue"/>
                <a:hlinkClick r:id="rId2"/>
              </a:rPr>
              <a:t>geometric mean</a:t>
            </a:r>
            <a:r>
              <a:rPr lang="en-IN" dirty="0">
                <a:latin typeface="Helvetica Neue"/>
              </a:rPr>
              <a:t> is calculated as the N-</a:t>
            </a:r>
            <a:r>
              <a:rPr lang="en-IN" dirty="0" err="1">
                <a:latin typeface="Helvetica Neue"/>
              </a:rPr>
              <a:t>th</a:t>
            </a:r>
            <a:r>
              <a:rPr lang="en-IN" dirty="0">
                <a:latin typeface="Helvetica Neue"/>
              </a:rPr>
              <a:t> root of the product of all values, where N is the number of values.</a:t>
            </a:r>
          </a:p>
          <a:p>
            <a:pPr marL="0" indent="0">
              <a:buFont typeface="Wingdings 3" panose="05040102010807070707" pitchFamily="82" charset="2"/>
              <a:buNone/>
              <a:defRPr/>
            </a:pPr>
            <a:r>
              <a:rPr lang="en-IN" dirty="0">
                <a:latin typeface="Helvetica Neue"/>
              </a:rPr>
              <a:t>	Geometric Mean = N-root(x1 * x2 * … * </a:t>
            </a:r>
            <a:r>
              <a:rPr lang="en-IN" dirty="0" err="1">
                <a:latin typeface="Helvetica Neue"/>
              </a:rPr>
              <a:t>xN</a:t>
            </a:r>
            <a:r>
              <a:rPr lang="en-IN" dirty="0">
                <a:latin typeface="Helvetica Neue"/>
              </a:rPr>
              <a:t>)</a:t>
            </a:r>
          </a:p>
          <a:p>
            <a:pPr marL="0" indent="0">
              <a:buFont typeface="Wingdings 3" panose="05040102010807070707" pitchFamily="82" charset="2"/>
              <a:buNone/>
              <a:defRPr/>
            </a:pPr>
            <a:endParaRPr lang="en-IN" dirty="0">
              <a:latin typeface="Helvetica Neue"/>
            </a:endParaRPr>
          </a:p>
          <a:p>
            <a:pPr marL="0" indent="0">
              <a:buFont typeface="Wingdings 3" panose="05040102010807070707" pitchFamily="82" charset="2"/>
              <a:buNone/>
              <a:defRPr/>
            </a:pPr>
            <a:endParaRPr lang="en-IN" dirty="0">
              <a:latin typeface="Helvetica Neue"/>
            </a:endParaRPr>
          </a:p>
          <a:p>
            <a:pPr marL="0" indent="0">
              <a:buFont typeface="Wingdings 3" panose="05040102010807070707" pitchFamily="82" charset="2"/>
              <a:buNone/>
              <a:defRPr/>
            </a:pPr>
            <a:endParaRPr lang="en-IN" dirty="0">
              <a:latin typeface="Helvetica Neue"/>
            </a:endParaRPr>
          </a:p>
          <a:p>
            <a:pPr marL="0" indent="0">
              <a:buFont typeface="Wingdings 3" panose="05040102010807070707" pitchFamily="82" charset="2"/>
              <a:buNone/>
              <a:defRPr/>
            </a:pPr>
            <a:endParaRPr lang="en-IN" dirty="0">
              <a:latin typeface="Helvetica Neue"/>
            </a:endParaRPr>
          </a:p>
          <a:p>
            <a:pPr>
              <a:buFont typeface="Wingdings 3" panose="05040102010807070707" pitchFamily="82" charset="2"/>
              <a:buChar char=""/>
              <a:defRPr/>
            </a:pPr>
            <a:r>
              <a:rPr lang="en-IN" dirty="0">
                <a:latin typeface="Helvetica Neue"/>
              </a:rPr>
              <a:t>For example, if the data contains only two values, the square root of the product of the two values is the geometric mean. For three values, the cube-root is used, and so on.</a:t>
            </a:r>
          </a:p>
          <a:p>
            <a:pPr>
              <a:buFont typeface="Wingdings 3" panose="05040102010807070707" pitchFamily="82" charset="2"/>
              <a:buChar char=""/>
              <a:defRPr/>
            </a:pPr>
            <a:r>
              <a:rPr lang="en-IN" dirty="0">
                <a:latin typeface="Helvetica Neue"/>
              </a:rPr>
              <a:t>So, the geometric mean of our dataset is:</a:t>
            </a:r>
          </a:p>
          <a:p>
            <a:pPr marL="457200" lvl="1" indent="0">
              <a:buFont typeface="Wingdings 3" panose="05040102010807070707" pitchFamily="82" charset="2"/>
              <a:buNone/>
              <a:defRPr/>
            </a:pPr>
            <a:r>
              <a:rPr lang="en-IN" dirty="0">
                <a:latin typeface="Helvetica Neue"/>
              </a:rPr>
              <a:t>1 * 3 * 9 * 27 * 81 * 243 * 729 = 10,460,353,203</a:t>
            </a:r>
          </a:p>
          <a:p>
            <a:pPr marL="457200" lvl="1" indent="0">
              <a:buFont typeface="Wingdings 3" panose="05040102010807070707" pitchFamily="82" charset="2"/>
              <a:buNone/>
              <a:defRPr/>
            </a:pPr>
            <a:r>
              <a:rPr lang="en-IN" dirty="0">
                <a:latin typeface="Helvetica Neue"/>
              </a:rPr>
              <a:t>7th root of 10,460,353,203 = 27</a:t>
            </a:r>
          </a:p>
          <a:p>
            <a:pPr marL="457200" lvl="1" indent="0">
              <a:buFont typeface="Wingdings 3" panose="05040102010807070707" pitchFamily="82" charset="2"/>
              <a:buNone/>
              <a:defRPr/>
            </a:pPr>
            <a:r>
              <a:rPr lang="en-IN" dirty="0">
                <a:latin typeface="Helvetica Neue"/>
              </a:rPr>
              <a:t>geometric mean = 27</a:t>
            </a:r>
          </a:p>
          <a:p>
            <a:pPr>
              <a:buFont typeface="Wingdings 3" panose="05040102010807070707" pitchFamily="82" charset="2"/>
              <a:buChar char=""/>
              <a:defRPr/>
            </a:pPr>
            <a:r>
              <a:rPr lang="en-IN" dirty="0">
                <a:latin typeface="Helvetica Neue"/>
              </a:rPr>
              <a:t>The geometric mean is appropriate when the data contains values with different units of measure, e.g. some measure are height, some are dollars, some are miles, etc.</a:t>
            </a:r>
            <a:endParaRPr lang="en-IN" dirty="0"/>
          </a:p>
        </p:txBody>
      </p:sp>
      <p:pic>
        <p:nvPicPr>
          <p:cNvPr id="55300" name="Picture 3">
            <a:extLst>
              <a:ext uri="{FF2B5EF4-FFF2-40B4-BE49-F238E27FC236}">
                <a16:creationId xmlns:a16="http://schemas.microsoft.com/office/drawing/2014/main" id="{A37DA3EF-727F-410E-97A3-DA9B05E5F656}"/>
              </a:ext>
            </a:extLst>
          </p:cNvPr>
          <p:cNvPicPr>
            <a:picLocks noChangeAspect="1"/>
          </p:cNvPicPr>
          <p:nvPr/>
        </p:nvPicPr>
        <p:blipFill>
          <a:blip r:embed="rId3">
            <a:extLst>
              <a:ext uri="{28A0092B-C50C-407E-A947-70E740481C1C}">
                <a14:useLocalDpi xmlns:a14="http://schemas.microsoft.com/office/drawing/2010/main" val="0"/>
              </a:ext>
            </a:extLst>
          </a:blip>
          <a:srcRect l="7796" t="30948" r="38362" b="47278"/>
          <a:stretch>
            <a:fillRect/>
          </a:stretch>
        </p:blipFill>
        <p:spPr bwMode="auto">
          <a:xfrm>
            <a:off x="4727659" y="1409800"/>
            <a:ext cx="5249862"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D8BF9C6F-5DB4-49CB-9F7F-09C03BFAEE69}"/>
              </a:ext>
            </a:extLst>
          </p:cNvPr>
          <p:cNvSpPr>
            <a:spLocks noGrp="1" noChangeArrowheads="1"/>
          </p:cNvSpPr>
          <p:nvPr>
            <p:ph type="title"/>
          </p:nvPr>
        </p:nvSpPr>
        <p:spPr>
          <a:xfrm>
            <a:off x="646113" y="452438"/>
            <a:ext cx="9404350" cy="557212"/>
          </a:xfrm>
        </p:spPr>
        <p:txBody>
          <a:bodyPr>
            <a:normAutofit/>
          </a:bodyPr>
          <a:lstStyle/>
          <a:p>
            <a:r>
              <a:rPr lang="en-IN" altLang="en-US" sz="2400"/>
              <a:t>Average, Geometric &amp; Harmonic Means in Data Analysis</a:t>
            </a:r>
          </a:p>
        </p:txBody>
      </p:sp>
      <p:sp>
        <p:nvSpPr>
          <p:cNvPr id="3" name="Content Placeholder 2">
            <a:extLst>
              <a:ext uri="{FF2B5EF4-FFF2-40B4-BE49-F238E27FC236}">
                <a16:creationId xmlns:a16="http://schemas.microsoft.com/office/drawing/2014/main" id="{E5983D75-927E-4B50-9362-11E6DF09C729}"/>
              </a:ext>
            </a:extLst>
          </p:cNvPr>
          <p:cNvSpPr>
            <a:spLocks noGrp="1"/>
          </p:cNvSpPr>
          <p:nvPr>
            <p:ph idx="1"/>
          </p:nvPr>
        </p:nvSpPr>
        <p:spPr>
          <a:xfrm>
            <a:off x="815975" y="1165225"/>
            <a:ext cx="8947150" cy="5591175"/>
          </a:xfrm>
        </p:spPr>
        <p:txBody>
          <a:bodyPr/>
          <a:lstStyle/>
          <a:p>
            <a:pPr marL="0" indent="0" algn="ctr">
              <a:buFont typeface="Wingdings 3" panose="05040102010807070707" pitchFamily="82" charset="2"/>
              <a:buNone/>
              <a:defRPr/>
            </a:pPr>
            <a:r>
              <a:rPr lang="en-IN" b="1" i="1" dirty="0">
                <a:solidFill>
                  <a:srgbClr val="FFFF00"/>
                </a:solidFill>
                <a:latin typeface="Menlo"/>
              </a:rPr>
              <a:t>1, 3, 9, </a:t>
            </a:r>
            <a:r>
              <a:rPr lang="en-IN" b="1" i="1" dirty="0">
                <a:solidFill>
                  <a:schemeClr val="accent6">
                    <a:lumMod val="60000"/>
                    <a:lumOff val="40000"/>
                  </a:schemeClr>
                </a:solidFill>
                <a:latin typeface="Menlo"/>
              </a:rPr>
              <a:t>27,</a:t>
            </a:r>
            <a:r>
              <a:rPr lang="en-IN" b="1" i="1" dirty="0">
                <a:solidFill>
                  <a:srgbClr val="FFFF00"/>
                </a:solidFill>
                <a:latin typeface="Menlo"/>
              </a:rPr>
              <a:t> 81, 243, 729</a:t>
            </a:r>
          </a:p>
          <a:p>
            <a:pPr marL="0" indent="0">
              <a:buFont typeface="Wingdings 3" panose="05040102010807070707" pitchFamily="82" charset="2"/>
              <a:buNone/>
              <a:defRPr/>
            </a:pPr>
            <a:r>
              <a:rPr lang="en-IN" i="1" dirty="0">
                <a:latin typeface="Menlo"/>
              </a:rPr>
              <a:t>1 + 3 + 9 + 27 + 81 + 243 + 729 ÷ 7 = </a:t>
            </a:r>
            <a:r>
              <a:rPr lang="en-IN" b="1" i="1" dirty="0">
                <a:latin typeface="Menlo"/>
              </a:rPr>
              <a:t>156.1</a:t>
            </a:r>
          </a:p>
          <a:p>
            <a:pPr marL="0" indent="0">
              <a:buFont typeface="Wingdings 3" panose="05040102010807070707" pitchFamily="82" charset="2"/>
              <a:buNone/>
              <a:defRPr/>
            </a:pPr>
            <a:r>
              <a:rPr lang="en-IN" b="1" i="1" dirty="0">
                <a:latin typeface="Menlo"/>
              </a:rPr>
              <a:t>156 isn’t particularly close to most of the numbers to the dataset. In fact it’s more than 5x the median (middle number), which is 27.</a:t>
            </a:r>
          </a:p>
          <a:p>
            <a:pPr marL="0" indent="0">
              <a:buFont typeface="Wingdings 3" panose="05040102010807070707" pitchFamily="82" charset="2"/>
              <a:buNone/>
              <a:defRPr/>
            </a:pPr>
            <a:endParaRPr lang="en-IN" b="1" i="1" dirty="0">
              <a:latin typeface="Menlo"/>
            </a:endParaRPr>
          </a:p>
          <a:p>
            <a:pPr marL="0" indent="0">
              <a:buFont typeface="Wingdings 3" panose="05040102010807070707" pitchFamily="82" charset="2"/>
              <a:buNone/>
              <a:defRPr/>
            </a:pPr>
            <a:r>
              <a:rPr lang="en-IN" b="1" i="1" dirty="0">
                <a:latin typeface="Menlo"/>
              </a:rPr>
              <a:t>So what to do?</a:t>
            </a:r>
          </a:p>
          <a:p>
            <a:pPr marL="0" indent="0">
              <a:buFont typeface="Wingdings 3" panose="05040102010807070707" pitchFamily="82" charset="2"/>
              <a:buNone/>
              <a:defRPr/>
            </a:pPr>
            <a:r>
              <a:rPr lang="en-IN" dirty="0"/>
              <a:t>So, the geometric mean of our dataset is:</a:t>
            </a:r>
          </a:p>
          <a:p>
            <a:pPr marL="400050" lvl="1" indent="0">
              <a:buFont typeface="Wingdings 3" panose="05040102010807070707" pitchFamily="82" charset="2"/>
              <a:buNone/>
              <a:defRPr/>
            </a:pPr>
            <a:r>
              <a:rPr lang="en-IN" dirty="0"/>
              <a:t>1 * 3 * 9 * 27 * 81 * 243 * 729 = 10,460,353,203</a:t>
            </a:r>
          </a:p>
          <a:p>
            <a:pPr marL="400050" lvl="1" indent="0">
              <a:buFont typeface="Wingdings 3" panose="05040102010807070707" pitchFamily="82" charset="2"/>
              <a:buNone/>
              <a:defRPr/>
            </a:pPr>
            <a:r>
              <a:rPr lang="en-IN" dirty="0"/>
              <a:t>7th root of 10,460,353,203 = 27</a:t>
            </a:r>
          </a:p>
          <a:p>
            <a:pPr marL="400050" lvl="1" indent="0">
              <a:buFont typeface="Wingdings 3" panose="05040102010807070707" pitchFamily="82" charset="2"/>
              <a:buNone/>
              <a:defRPr/>
            </a:pPr>
            <a:r>
              <a:rPr lang="en-IN" dirty="0"/>
              <a:t>geometric mean = 27</a:t>
            </a:r>
          </a:p>
          <a:p>
            <a:pPr marL="400050" lvl="1" indent="0">
              <a:buFont typeface="Wingdings 3" panose="05040102010807070707" pitchFamily="82" charset="2"/>
              <a:buNone/>
              <a:defRPr/>
            </a:pPr>
            <a:endParaRPr lang="en-IN" dirty="0"/>
          </a:p>
        </p:txBody>
      </p:sp>
      <p:pic>
        <p:nvPicPr>
          <p:cNvPr id="56324" name="Picture 4">
            <a:extLst>
              <a:ext uri="{FF2B5EF4-FFF2-40B4-BE49-F238E27FC236}">
                <a16:creationId xmlns:a16="http://schemas.microsoft.com/office/drawing/2014/main" id="{55730AF4-730C-41C1-BE8B-956CC7967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2792413"/>
            <a:ext cx="805656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6">
            <a:extLst>
              <a:ext uri="{FF2B5EF4-FFF2-40B4-BE49-F238E27FC236}">
                <a16:creationId xmlns:a16="http://schemas.microsoft.com/office/drawing/2014/main" id="{1C5CF170-EBA2-4A74-90E9-01FA0B45E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50" y="5530850"/>
            <a:ext cx="8153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7">
            <a:extLst>
              <a:ext uri="{FF2B5EF4-FFF2-40B4-BE49-F238E27FC236}">
                <a16:creationId xmlns:a16="http://schemas.microsoft.com/office/drawing/2014/main" id="{2E767151-4D87-4840-B6EB-4D2C4AB92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7538" y="2954338"/>
            <a:ext cx="2562225"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BC68B5BB-805D-4B28-96FC-CD3A2DE97FF8}"/>
              </a:ext>
            </a:extLst>
          </p:cNvPr>
          <p:cNvSpPr>
            <a:spLocks noGrp="1" noChangeArrowheads="1"/>
          </p:cNvSpPr>
          <p:nvPr>
            <p:ph type="title"/>
          </p:nvPr>
        </p:nvSpPr>
        <p:spPr>
          <a:xfrm>
            <a:off x="504825" y="0"/>
            <a:ext cx="9404350" cy="652463"/>
          </a:xfrm>
        </p:spPr>
        <p:txBody>
          <a:bodyPr>
            <a:normAutofit fontScale="90000"/>
          </a:bodyPr>
          <a:lstStyle/>
          <a:p>
            <a:r>
              <a:rPr lang="en-IN" altLang="en-US"/>
              <a:t>Example</a:t>
            </a:r>
          </a:p>
        </p:txBody>
      </p:sp>
      <p:sp>
        <p:nvSpPr>
          <p:cNvPr id="3" name="Content Placeholder 2">
            <a:extLst>
              <a:ext uri="{FF2B5EF4-FFF2-40B4-BE49-F238E27FC236}">
                <a16:creationId xmlns:a16="http://schemas.microsoft.com/office/drawing/2014/main" id="{EEFB3F54-EAD2-4B12-961C-4443CF41ACE0}"/>
              </a:ext>
            </a:extLst>
          </p:cNvPr>
          <p:cNvSpPr>
            <a:spLocks noGrp="1"/>
          </p:cNvSpPr>
          <p:nvPr>
            <p:ph sz="half" idx="1"/>
          </p:nvPr>
        </p:nvSpPr>
        <p:spPr>
          <a:xfrm>
            <a:off x="811213" y="3390900"/>
            <a:ext cx="4395787" cy="4195763"/>
          </a:xfrm>
        </p:spPr>
        <p:txBody>
          <a:bodyPr>
            <a:normAutofit/>
          </a:bodyPr>
          <a:lstStyle/>
          <a:p>
            <a:pPr algn="just">
              <a:buFont typeface="Wingdings 3" panose="05040102010807070707" pitchFamily="82" charset="2"/>
              <a:buChar char=""/>
              <a:defRPr/>
            </a:pPr>
            <a:r>
              <a:rPr lang="en-IN" dirty="0"/>
              <a:t>If we naively take the arithmetic mean of raw ratings for each coffeeshop:</a:t>
            </a:r>
          </a:p>
          <a:p>
            <a:pPr lvl="1" algn="just">
              <a:buFont typeface="Wingdings 3" panose="05040102010807070707" pitchFamily="82" charset="2"/>
              <a:buChar char=""/>
              <a:defRPr/>
            </a:pPr>
            <a:r>
              <a:rPr lang="en-IN" dirty="0"/>
              <a:t>Coffeeshop A = (4.5 + 68) ÷ 2 = 36.25</a:t>
            </a:r>
          </a:p>
          <a:p>
            <a:pPr lvl="1" algn="just">
              <a:buFont typeface="Wingdings 3" panose="05040102010807070707" pitchFamily="82" charset="2"/>
              <a:buChar char=""/>
              <a:defRPr/>
            </a:pPr>
            <a:r>
              <a:rPr lang="en-IN" dirty="0"/>
              <a:t>Coffeeshop B = (3 + 75) ÷ 2 = 39</a:t>
            </a:r>
          </a:p>
          <a:p>
            <a:pPr marL="457200" lvl="1" indent="0" algn="just">
              <a:buFont typeface="Wingdings 3" panose="05040102010807070707" pitchFamily="82" charset="2"/>
              <a:buNone/>
              <a:defRPr/>
            </a:pPr>
            <a:r>
              <a:rPr lang="en-IN" dirty="0">
                <a:solidFill>
                  <a:srgbClr val="FFFF00"/>
                </a:solidFill>
              </a:rPr>
              <a:t>We’d conclude that Coffeeshop B was the winner.</a:t>
            </a:r>
          </a:p>
        </p:txBody>
      </p:sp>
      <p:sp>
        <p:nvSpPr>
          <p:cNvPr id="6" name="Content Placeholder 5">
            <a:extLst>
              <a:ext uri="{FF2B5EF4-FFF2-40B4-BE49-F238E27FC236}">
                <a16:creationId xmlns:a16="http://schemas.microsoft.com/office/drawing/2014/main" id="{BCA4214D-C3D7-4D62-B3FE-5361089F9FE4}"/>
              </a:ext>
            </a:extLst>
          </p:cNvPr>
          <p:cNvSpPr>
            <a:spLocks noGrp="1"/>
          </p:cNvSpPr>
          <p:nvPr>
            <p:ph sz="half" idx="2"/>
          </p:nvPr>
        </p:nvSpPr>
        <p:spPr>
          <a:xfrm>
            <a:off x="6394450" y="3273425"/>
            <a:ext cx="4397375" cy="4198938"/>
          </a:xfrm>
        </p:spPr>
        <p:txBody>
          <a:bodyPr>
            <a:normAutofit/>
          </a:bodyPr>
          <a:lstStyle/>
          <a:p>
            <a:pPr algn="just">
              <a:buFont typeface="Wingdings 3" panose="05040102010807070707" pitchFamily="82" charset="2"/>
              <a:buChar char=""/>
              <a:defRPr/>
            </a:pPr>
            <a:r>
              <a:rPr lang="en-IN" dirty="0"/>
              <a:t>The geometric mean, however, allows us to reach the same conclusion without having to fuss over the scale or units of measure:</a:t>
            </a:r>
          </a:p>
          <a:p>
            <a:pPr lvl="1" algn="just">
              <a:buFont typeface="Wingdings 3" panose="05040102010807070707" pitchFamily="82" charset="2"/>
              <a:buChar char=""/>
              <a:defRPr/>
            </a:pPr>
            <a:r>
              <a:rPr lang="en-IN" dirty="0"/>
              <a:t>Coffeeshop A = square root of (4.5 * 68) = 17.5</a:t>
            </a:r>
          </a:p>
          <a:p>
            <a:pPr lvl="1" algn="just">
              <a:buFont typeface="Wingdings 3" panose="05040102010807070707" pitchFamily="82" charset="2"/>
              <a:buChar char=""/>
              <a:defRPr/>
            </a:pPr>
            <a:r>
              <a:rPr lang="en-IN" dirty="0"/>
              <a:t>Coffeeshop B = square root of (3 * 75) = 15</a:t>
            </a:r>
          </a:p>
          <a:p>
            <a:pPr marL="457200" lvl="1" indent="0" algn="just">
              <a:buFont typeface="Wingdings 3" panose="05040102010807070707" pitchFamily="82" charset="2"/>
              <a:buNone/>
              <a:defRPr/>
            </a:pPr>
            <a:r>
              <a:rPr lang="en-IN" dirty="0">
                <a:solidFill>
                  <a:srgbClr val="FFFF00"/>
                </a:solidFill>
              </a:rPr>
              <a:t>We’d conclude that Coffeeshop A was the winner.</a:t>
            </a:r>
          </a:p>
          <a:p>
            <a:pPr lvl="1">
              <a:buFont typeface="Wingdings 3" panose="05040102010807070707" pitchFamily="82" charset="2"/>
              <a:buChar char=""/>
              <a:defRPr/>
            </a:pPr>
            <a:endParaRPr lang="en-IN" dirty="0"/>
          </a:p>
        </p:txBody>
      </p:sp>
      <p:sp>
        <p:nvSpPr>
          <p:cNvPr id="8" name="TextBox 7">
            <a:extLst>
              <a:ext uri="{FF2B5EF4-FFF2-40B4-BE49-F238E27FC236}">
                <a16:creationId xmlns:a16="http://schemas.microsoft.com/office/drawing/2014/main" id="{2CFDFE2E-B78E-4360-8E50-4A8D1D01F229}"/>
              </a:ext>
            </a:extLst>
          </p:cNvPr>
          <p:cNvSpPr txBox="1"/>
          <p:nvPr/>
        </p:nvSpPr>
        <p:spPr>
          <a:xfrm>
            <a:off x="504825" y="766763"/>
            <a:ext cx="11464925" cy="2309812"/>
          </a:xfrm>
          <a:prstGeom prst="rect">
            <a:avLst/>
          </a:prstGeom>
          <a:noFill/>
        </p:spPr>
        <p:txBody>
          <a:bodyPr>
            <a:spAutoFit/>
          </a:bodyPr>
          <a:lstStyle/>
          <a:p>
            <a:pPr>
              <a:defRPr/>
            </a:pPr>
            <a:r>
              <a:rPr lang="en-IN" dirty="0">
                <a:solidFill>
                  <a:schemeClr val="accent6">
                    <a:lumMod val="40000"/>
                    <a:lumOff val="60000"/>
                  </a:schemeClr>
                </a:solidFill>
              </a:rPr>
              <a:t>For instance, we want to compare online ratings for two coffeeshops using two different sources. The problem is that source 1 uses a 5-star scale &amp; source 2 uses a 100-point scale:</a:t>
            </a:r>
          </a:p>
          <a:p>
            <a:pPr lvl="1">
              <a:defRPr/>
            </a:pPr>
            <a:r>
              <a:rPr lang="en-IN" b="1" dirty="0">
                <a:solidFill>
                  <a:schemeClr val="accent6">
                    <a:lumMod val="40000"/>
                    <a:lumOff val="60000"/>
                  </a:schemeClr>
                </a:solidFill>
              </a:rPr>
              <a:t>Coffeeshop A</a:t>
            </a:r>
          </a:p>
          <a:p>
            <a:pPr lvl="2">
              <a:defRPr/>
            </a:pPr>
            <a:r>
              <a:rPr lang="en-IN" dirty="0">
                <a:solidFill>
                  <a:schemeClr val="accent6">
                    <a:lumMod val="40000"/>
                    <a:lumOff val="60000"/>
                  </a:schemeClr>
                </a:solidFill>
              </a:rPr>
              <a:t>source 1 rating: 4.5</a:t>
            </a:r>
          </a:p>
          <a:p>
            <a:pPr lvl="2">
              <a:defRPr/>
            </a:pPr>
            <a:r>
              <a:rPr lang="en-IN" dirty="0">
                <a:solidFill>
                  <a:schemeClr val="accent6">
                    <a:lumMod val="40000"/>
                    <a:lumOff val="60000"/>
                  </a:schemeClr>
                </a:solidFill>
              </a:rPr>
              <a:t>source 2 rating: 68</a:t>
            </a:r>
          </a:p>
          <a:p>
            <a:pPr lvl="1">
              <a:defRPr/>
            </a:pPr>
            <a:r>
              <a:rPr lang="en-IN" b="1" dirty="0">
                <a:solidFill>
                  <a:schemeClr val="accent6">
                    <a:lumMod val="40000"/>
                    <a:lumOff val="60000"/>
                  </a:schemeClr>
                </a:solidFill>
              </a:rPr>
              <a:t>Coffeeshop B</a:t>
            </a:r>
          </a:p>
          <a:p>
            <a:pPr lvl="2">
              <a:defRPr/>
            </a:pPr>
            <a:r>
              <a:rPr lang="en-IN" dirty="0">
                <a:solidFill>
                  <a:schemeClr val="accent6">
                    <a:lumMod val="40000"/>
                    <a:lumOff val="60000"/>
                  </a:schemeClr>
                </a:solidFill>
              </a:rPr>
              <a:t>source 1 rating: 3</a:t>
            </a:r>
          </a:p>
          <a:p>
            <a:pPr lvl="2">
              <a:defRPr/>
            </a:pPr>
            <a:r>
              <a:rPr lang="en-IN" dirty="0">
                <a:solidFill>
                  <a:schemeClr val="accent6">
                    <a:lumMod val="40000"/>
                    <a:lumOff val="60000"/>
                  </a:schemeClr>
                </a:solidFill>
              </a:rPr>
              <a:t>source 2 rating: 75</a:t>
            </a:r>
          </a:p>
        </p:txBody>
      </p:sp>
      <p:sp>
        <p:nvSpPr>
          <p:cNvPr id="10" name="TextBox 9">
            <a:extLst>
              <a:ext uri="{FF2B5EF4-FFF2-40B4-BE49-F238E27FC236}">
                <a16:creationId xmlns:a16="http://schemas.microsoft.com/office/drawing/2014/main" id="{6CA56ECA-CEBA-4D6F-8B40-B4DECD4350DC}"/>
              </a:ext>
            </a:extLst>
          </p:cNvPr>
          <p:cNvSpPr txBox="1">
            <a:spLocks noChangeArrowheads="1"/>
          </p:cNvSpPr>
          <p:nvPr/>
        </p:nvSpPr>
        <p:spPr bwMode="auto">
          <a:xfrm>
            <a:off x="5954713" y="1777014"/>
            <a:ext cx="5732462"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Tx/>
              <a:buNone/>
            </a:pPr>
            <a:r>
              <a:rPr lang="en-IN" altLang="en-US" sz="1600" dirty="0"/>
              <a:t>If we were a bit more number-savvy, we’d know that we have to normalize our values onto the same scale before averaging them with the arithmetic mean, to get an accurate result. </a:t>
            </a:r>
          </a:p>
          <a:p>
            <a:pPr>
              <a:spcBef>
                <a:spcPct val="0"/>
              </a:spcBef>
              <a:buClrTx/>
              <a:buSzTx/>
              <a:buFontTx/>
              <a:buNone/>
            </a:pPr>
            <a:endParaRPr lang="en-IN" altLang="en-US" sz="1600" dirty="0"/>
          </a:p>
          <a:p>
            <a:pPr>
              <a:spcBef>
                <a:spcPct val="0"/>
              </a:spcBef>
              <a:buClrTx/>
              <a:buSzTx/>
              <a:buFontTx/>
              <a:buNone/>
            </a:pPr>
            <a:r>
              <a:rPr lang="en-IN" altLang="en-US" sz="1600" dirty="0"/>
              <a:t>So we multiply the source 1 ratings by 20 to bring them from a 5-star scale to the 100-point scale of source 2:</a:t>
            </a:r>
          </a:p>
          <a:p>
            <a:pPr>
              <a:spcBef>
                <a:spcPct val="0"/>
              </a:spcBef>
              <a:buClrTx/>
              <a:buSzTx/>
              <a:buFontTx/>
              <a:buNone/>
            </a:pPr>
            <a:endParaRPr lang="en-IN" altLang="en-US" sz="1600" dirty="0"/>
          </a:p>
          <a:p>
            <a:pPr>
              <a:spcBef>
                <a:spcPct val="0"/>
              </a:spcBef>
              <a:buClrTx/>
              <a:buSzTx/>
              <a:buFontTx/>
              <a:buNone/>
            </a:pPr>
            <a:r>
              <a:rPr lang="en-IN" altLang="en-US" sz="1600" dirty="0"/>
              <a:t>Coffeeshop A</a:t>
            </a:r>
          </a:p>
          <a:p>
            <a:pPr lvl="1">
              <a:spcBef>
                <a:spcPct val="0"/>
              </a:spcBef>
              <a:buClrTx/>
              <a:buSzTx/>
              <a:buFontTx/>
              <a:buNone/>
            </a:pPr>
            <a:r>
              <a:rPr lang="en-IN" altLang="en-US" sz="1600" dirty="0"/>
              <a:t>4.5 * 20 = 90</a:t>
            </a:r>
          </a:p>
          <a:p>
            <a:pPr lvl="1">
              <a:spcBef>
                <a:spcPct val="0"/>
              </a:spcBef>
              <a:buClrTx/>
              <a:buSzTx/>
              <a:buFontTx/>
              <a:buNone/>
            </a:pPr>
            <a:r>
              <a:rPr lang="en-IN" altLang="en-US" sz="1600" dirty="0"/>
              <a:t>(90 + 68) ÷ 2 = 79</a:t>
            </a:r>
          </a:p>
          <a:p>
            <a:pPr>
              <a:spcBef>
                <a:spcPct val="0"/>
              </a:spcBef>
              <a:buClrTx/>
              <a:buSzTx/>
              <a:buFontTx/>
              <a:buNone/>
            </a:pPr>
            <a:r>
              <a:rPr lang="en-IN" altLang="en-US" sz="1600" dirty="0"/>
              <a:t>Coffeeshop B</a:t>
            </a:r>
          </a:p>
          <a:p>
            <a:pPr lvl="1">
              <a:spcBef>
                <a:spcPct val="0"/>
              </a:spcBef>
              <a:buClrTx/>
              <a:buSzTx/>
              <a:buFontTx/>
              <a:buNone/>
            </a:pPr>
            <a:r>
              <a:rPr lang="en-IN" altLang="en-US" sz="1600" dirty="0"/>
              <a:t>3 * 20 = 60</a:t>
            </a:r>
          </a:p>
          <a:p>
            <a:pPr lvl="1">
              <a:spcBef>
                <a:spcPct val="0"/>
              </a:spcBef>
              <a:buClrTx/>
              <a:buSzTx/>
              <a:buFontTx/>
              <a:buNone/>
            </a:pPr>
            <a:r>
              <a:rPr lang="en-IN" altLang="en-US" sz="1600" dirty="0"/>
              <a:t>(60 + 75) ÷ 2 = 67.5</a:t>
            </a:r>
          </a:p>
          <a:p>
            <a:pPr lvl="1">
              <a:spcBef>
                <a:spcPct val="0"/>
              </a:spcBef>
              <a:buClrTx/>
              <a:buSzTx/>
              <a:buFontTx/>
              <a:buNone/>
            </a:pPr>
            <a:endParaRPr lang="en-IN" altLang="en-US" sz="1600" dirty="0"/>
          </a:p>
          <a:p>
            <a:pPr>
              <a:spcBef>
                <a:spcPct val="0"/>
              </a:spcBef>
              <a:buClrTx/>
              <a:buSzTx/>
              <a:buFontTx/>
              <a:buNone/>
            </a:pPr>
            <a:r>
              <a:rPr lang="en-IN" altLang="en-US" sz="1600" dirty="0">
                <a:solidFill>
                  <a:srgbClr val="FFFF00"/>
                </a:solidFill>
              </a:rPr>
              <a:t>So we find that Coffeeshop A is the true winner</a:t>
            </a:r>
          </a:p>
          <a:p>
            <a:pPr>
              <a:spcBef>
                <a:spcPct val="0"/>
              </a:spcBef>
              <a:buClrTx/>
              <a:buSzTx/>
              <a:buFontTx/>
              <a:buNone/>
            </a:pPr>
            <a:endParaRPr lang="en-IN" altLang="en-US" sz="1600" dirty="0"/>
          </a:p>
          <a:p>
            <a:pPr>
              <a:spcBef>
                <a:spcPct val="0"/>
              </a:spcBef>
              <a:buClrTx/>
              <a:buSzTx/>
              <a:buFontTx/>
              <a:buNone/>
            </a:pPr>
            <a:r>
              <a:rPr lang="en-IN" altLang="en-US" sz="1600" dirty="0"/>
              <a:t>contrary to the naive application of arithmetic mean above.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1"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0" grpId="0"/>
      <p:bldP spid="10"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F08232-85AE-4000-B776-FF6490CF6442}"/>
              </a:ext>
            </a:extLst>
          </p:cNvPr>
          <p:cNvSpPr>
            <a:spLocks noGrp="1"/>
          </p:cNvSpPr>
          <p:nvPr>
            <p:ph idx="1"/>
          </p:nvPr>
        </p:nvSpPr>
        <p:spPr>
          <a:xfrm>
            <a:off x="765175" y="828675"/>
            <a:ext cx="8947150" cy="4195763"/>
          </a:xfrm>
        </p:spPr>
        <p:txBody>
          <a:bodyPr>
            <a:normAutofit fontScale="92500" lnSpcReduction="20000"/>
          </a:bodyPr>
          <a:lstStyle/>
          <a:p>
            <a:pPr>
              <a:buFont typeface="Wingdings 3" panose="05040102010807070707" pitchFamily="82" charset="2"/>
              <a:buChar char=""/>
              <a:defRPr/>
            </a:pPr>
            <a:r>
              <a:rPr lang="en-IN" dirty="0">
                <a:latin typeface="Helvetica Neue"/>
              </a:rPr>
              <a:t>The harmonic mean is calculated as the number of values </a:t>
            </a:r>
            <a:r>
              <a:rPr lang="en-IN" i="1" dirty="0">
                <a:latin typeface="Helvetica Neue"/>
              </a:rPr>
              <a:t>N</a:t>
            </a:r>
            <a:r>
              <a:rPr lang="en-IN" dirty="0">
                <a:latin typeface="Helvetica Neue"/>
              </a:rPr>
              <a:t> divided by the sum of the reciprocal of the values (1 over each value).</a:t>
            </a:r>
          </a:p>
          <a:p>
            <a:pPr marL="0" indent="0">
              <a:buFont typeface="Wingdings 3" panose="05040102010807070707" pitchFamily="82" charset="2"/>
              <a:buNone/>
              <a:defRPr/>
            </a:pPr>
            <a:r>
              <a:rPr lang="en-IN" dirty="0">
                <a:latin typeface="Helvetica Neue"/>
              </a:rPr>
              <a:t>             Harmonic Mean = N / (1/x1 + 1/x2 + … + 1/</a:t>
            </a:r>
            <a:r>
              <a:rPr lang="en-IN" dirty="0" err="1">
                <a:latin typeface="Helvetica Neue"/>
              </a:rPr>
              <a:t>xN</a:t>
            </a:r>
            <a:r>
              <a:rPr lang="en-IN" dirty="0">
                <a:latin typeface="Helvetica Neue"/>
              </a:rPr>
              <a:t>)</a:t>
            </a:r>
          </a:p>
          <a:p>
            <a:pPr>
              <a:buFont typeface="Wingdings 3" panose="05040102010807070707" pitchFamily="82" charset="2"/>
              <a:buChar char=""/>
              <a:defRPr/>
            </a:pPr>
            <a:r>
              <a:rPr lang="en-IN" dirty="0">
                <a:latin typeface="Helvetica Neue"/>
              </a:rPr>
              <a:t>If there are just two values (x1 and x2), a simplified calculation of the harmonic mean can be calculated as:</a:t>
            </a:r>
          </a:p>
          <a:p>
            <a:pPr marL="0" indent="0" algn="ctr">
              <a:buFont typeface="Wingdings 3" panose="05040102010807070707" pitchFamily="82" charset="2"/>
              <a:buNone/>
              <a:defRPr/>
            </a:pPr>
            <a:r>
              <a:rPr lang="en-IN" b="1" dirty="0">
                <a:latin typeface="Helvetica Neue"/>
              </a:rPr>
              <a:t>Harmonic Mean = (2 * x1 * x2) / (x1 + x2) </a:t>
            </a:r>
          </a:p>
          <a:p>
            <a:pPr>
              <a:buFont typeface="Wingdings 3" panose="05040102010807070707" pitchFamily="82" charset="2"/>
              <a:buChar char=""/>
              <a:defRPr/>
            </a:pPr>
            <a:r>
              <a:rPr lang="en-US" dirty="0"/>
              <a:t>Those involving rates and ratios, the harmonic mean gives the most correct value of the mean. </a:t>
            </a:r>
          </a:p>
          <a:p>
            <a:pPr marL="0" indent="0">
              <a:buFont typeface="Wingdings 3" panose="05040102010807070707" pitchFamily="82" charset="2"/>
              <a:buNone/>
              <a:defRPr/>
            </a:pPr>
            <a:r>
              <a:rPr lang="en-IN" dirty="0">
                <a:latin typeface="Helvetica Neue"/>
              </a:rPr>
              <a:t>		e.g. speed, acceleration, frequency, etc.</a:t>
            </a:r>
          </a:p>
          <a:p>
            <a:pPr marL="0" indent="0">
              <a:buFont typeface="Wingdings 3" panose="05040102010807070707" pitchFamily="82" charset="2"/>
              <a:buNone/>
              <a:defRPr/>
            </a:pPr>
            <a:r>
              <a:rPr lang="en-US" dirty="0"/>
              <a:t>For example,</a:t>
            </a:r>
          </a:p>
          <a:p>
            <a:pPr marL="0" indent="0">
              <a:buFont typeface="Wingdings 3" panose="05040102010807070707" pitchFamily="82" charset="2"/>
              <a:buNone/>
              <a:defRPr/>
            </a:pPr>
            <a:r>
              <a:rPr lang="en-US" dirty="0"/>
              <a:t> </a:t>
            </a:r>
            <a:r>
              <a:rPr lang="en-US" dirty="0">
                <a:solidFill>
                  <a:srgbClr val="FFFF00"/>
                </a:solidFill>
              </a:rPr>
              <a:t>if a vehicle travels a specified distance at speed x (</a:t>
            </a:r>
            <a:r>
              <a:rPr lang="en-US" dirty="0" err="1">
                <a:solidFill>
                  <a:srgbClr val="FFFF00"/>
                </a:solidFill>
              </a:rPr>
              <a:t>eg</a:t>
            </a:r>
            <a:r>
              <a:rPr lang="en-US" dirty="0">
                <a:solidFill>
                  <a:srgbClr val="FFFF00"/>
                </a:solidFill>
              </a:rPr>
              <a:t> 60 km / h) and then travels again at the speed y (e.g.40 km / h)</a:t>
            </a:r>
            <a:r>
              <a:rPr lang="en-US" dirty="0"/>
              <a:t>, </a:t>
            </a:r>
          </a:p>
          <a:p>
            <a:pPr marL="0" indent="0">
              <a:buFont typeface="Wingdings 3" panose="05040102010807070707" pitchFamily="82" charset="2"/>
              <a:buNone/>
              <a:defRPr/>
            </a:pPr>
            <a:r>
              <a:rPr lang="en-US" dirty="0">
                <a:solidFill>
                  <a:srgbClr val="FFFF00"/>
                </a:solidFill>
              </a:rPr>
              <a:t>The average speed value is the harmonic mean  x, y    is :</a:t>
            </a:r>
            <a:endParaRPr lang="en-IN" dirty="0">
              <a:latin typeface="Helvetica Neue"/>
            </a:endParaRPr>
          </a:p>
          <a:p>
            <a:pPr>
              <a:buFont typeface="Wingdings 3" panose="05040102010807070707" pitchFamily="82" charset="2"/>
              <a:buChar char=""/>
              <a:defRPr/>
            </a:pPr>
            <a:endParaRPr lang="en-IN" dirty="0"/>
          </a:p>
        </p:txBody>
      </p:sp>
      <p:sp>
        <p:nvSpPr>
          <p:cNvPr id="58371" name="Title 1">
            <a:extLst>
              <a:ext uri="{FF2B5EF4-FFF2-40B4-BE49-F238E27FC236}">
                <a16:creationId xmlns:a16="http://schemas.microsoft.com/office/drawing/2014/main" id="{7B50E4A4-4FC3-4A39-BE40-2E6A4837488E}"/>
              </a:ext>
            </a:extLst>
          </p:cNvPr>
          <p:cNvSpPr txBox="1">
            <a:spLocks noChangeArrowheads="1"/>
          </p:cNvSpPr>
          <p:nvPr/>
        </p:nvSpPr>
        <p:spPr bwMode="auto">
          <a:xfrm>
            <a:off x="874713" y="63500"/>
            <a:ext cx="94043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eaLnBrk="1" hangingPunct="1">
              <a:spcBef>
                <a:spcPct val="0"/>
              </a:spcBef>
              <a:buClrTx/>
              <a:buSzTx/>
              <a:buFontTx/>
              <a:buNone/>
            </a:pPr>
            <a:r>
              <a:rPr lang="en-IN" altLang="en-US" sz="4200">
                <a:solidFill>
                  <a:schemeClr val="tx2"/>
                </a:solidFill>
              </a:rPr>
              <a:t>Harmonic Mean</a:t>
            </a:r>
          </a:p>
        </p:txBody>
      </p:sp>
      <p:sp>
        <p:nvSpPr>
          <p:cNvPr id="8" name="TextBox 7">
            <a:extLst>
              <a:ext uri="{FF2B5EF4-FFF2-40B4-BE49-F238E27FC236}">
                <a16:creationId xmlns:a16="http://schemas.microsoft.com/office/drawing/2014/main" id="{7E17BE20-EA3C-4380-A332-3D47EF7A00B3}"/>
              </a:ext>
            </a:extLst>
          </p:cNvPr>
          <p:cNvSpPr txBox="1">
            <a:spLocks noChangeArrowheads="1"/>
          </p:cNvSpPr>
          <p:nvPr/>
        </p:nvSpPr>
        <p:spPr bwMode="auto">
          <a:xfrm>
            <a:off x="8288338" y="5770563"/>
            <a:ext cx="1762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spcBef>
                <a:spcPct val="0"/>
              </a:spcBef>
              <a:buClrTx/>
              <a:buSzTx/>
              <a:buFontTx/>
              <a:buNone/>
            </a:pPr>
            <a:r>
              <a:rPr lang="en-US" altLang="en-US" sz="1800" b="1">
                <a:solidFill>
                  <a:srgbClr val="FFFF00"/>
                </a:solidFill>
              </a:rPr>
              <a:t>48 km / h.</a:t>
            </a:r>
            <a:endParaRPr lang="en-IN" altLang="en-US" sz="1800" b="1">
              <a:solidFill>
                <a:srgbClr val="FFFF00"/>
              </a:solidFill>
              <a:latin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E2A27183-9C34-41EB-B37A-D8EBB97E6308}"/>
              </a:ext>
            </a:extLst>
          </p:cNvPr>
          <p:cNvSpPr>
            <a:spLocks noGrp="1" noChangeArrowheads="1"/>
          </p:cNvSpPr>
          <p:nvPr>
            <p:ph type="title"/>
          </p:nvPr>
        </p:nvSpPr>
        <p:spPr>
          <a:xfrm>
            <a:off x="646113" y="452438"/>
            <a:ext cx="9404350" cy="857250"/>
          </a:xfrm>
        </p:spPr>
        <p:txBody>
          <a:bodyPr>
            <a:normAutofit fontScale="90000"/>
          </a:bodyPr>
          <a:lstStyle/>
          <a:p>
            <a:pPr algn="ctr"/>
            <a:r>
              <a:rPr lang="en-IN" altLang="en-US">
                <a:solidFill>
                  <a:srgbClr val="FFFF00"/>
                </a:solidFill>
                <a:latin typeface="Helvetica Neue"/>
              </a:rPr>
              <a:t>How to Choose the Correct Mean?</a:t>
            </a:r>
            <a:br>
              <a:rPr lang="en-IN" altLang="en-US">
                <a:solidFill>
                  <a:srgbClr val="FFFF00"/>
                </a:solidFill>
                <a:latin typeface="Helvetica Neue"/>
              </a:rPr>
            </a:br>
            <a:endParaRPr lang="en-IN" altLang="en-US">
              <a:solidFill>
                <a:srgbClr val="FFFF00"/>
              </a:solidFill>
            </a:endParaRPr>
          </a:p>
        </p:txBody>
      </p:sp>
      <p:sp>
        <p:nvSpPr>
          <p:cNvPr id="3" name="Content Placeholder 2">
            <a:extLst>
              <a:ext uri="{FF2B5EF4-FFF2-40B4-BE49-F238E27FC236}">
                <a16:creationId xmlns:a16="http://schemas.microsoft.com/office/drawing/2014/main" id="{D96F5B39-4837-498D-A66A-43E15E5489BC}"/>
              </a:ext>
            </a:extLst>
          </p:cNvPr>
          <p:cNvSpPr>
            <a:spLocks noGrp="1"/>
          </p:cNvSpPr>
          <p:nvPr>
            <p:ph idx="1"/>
          </p:nvPr>
        </p:nvSpPr>
        <p:spPr>
          <a:xfrm>
            <a:off x="871538" y="1438275"/>
            <a:ext cx="8947150" cy="4195763"/>
          </a:xfrm>
        </p:spPr>
        <p:txBody>
          <a:bodyPr/>
          <a:lstStyle/>
          <a:p>
            <a:pPr>
              <a:buFont typeface="Wingdings 3" panose="05040102010807070707" pitchFamily="82" charset="2"/>
              <a:buChar char=""/>
              <a:defRPr/>
            </a:pPr>
            <a:r>
              <a:rPr lang="en-IN" dirty="0">
                <a:latin typeface="Helvetica Neue"/>
              </a:rPr>
              <a:t>There are  three different ways of calculating the average or mean of a variable or dataset.</a:t>
            </a:r>
          </a:p>
          <a:p>
            <a:pPr>
              <a:buFont typeface="Wingdings 3" panose="05040102010807070707" pitchFamily="82" charset="2"/>
              <a:buChar char=""/>
              <a:defRPr/>
            </a:pPr>
            <a:r>
              <a:rPr lang="en-IN" dirty="0">
                <a:solidFill>
                  <a:schemeClr val="accent3"/>
                </a:solidFill>
                <a:latin typeface="Helvetica Neue"/>
              </a:rPr>
              <a:t>The arithmetic mean is the most commonly used mean, although it may not be appropriate in some cases</a:t>
            </a:r>
            <a:r>
              <a:rPr lang="en-IN" dirty="0">
                <a:latin typeface="Helvetica Neue"/>
              </a:rPr>
              <a:t>.</a:t>
            </a:r>
          </a:p>
          <a:p>
            <a:pPr>
              <a:buFont typeface="Wingdings 3" panose="05040102010807070707" pitchFamily="82" charset="2"/>
              <a:buChar char=""/>
              <a:defRPr/>
            </a:pPr>
            <a:r>
              <a:rPr lang="en-IN" dirty="0">
                <a:latin typeface="Helvetica Neue"/>
              </a:rPr>
              <a:t>Each mean is appropriate for different types of data</a:t>
            </a:r>
          </a:p>
          <a:p>
            <a:pPr marL="685800" lvl="1">
              <a:buFont typeface="Wingdings 3" panose="05040102010807070707" pitchFamily="82" charset="2"/>
              <a:buChar char=""/>
              <a:defRPr/>
            </a:pPr>
            <a:r>
              <a:rPr lang="en-IN" dirty="0">
                <a:latin typeface="Helvetica Neue"/>
              </a:rPr>
              <a:t>If values have the same units: Use the arithmetic mean.</a:t>
            </a:r>
          </a:p>
          <a:p>
            <a:pPr lvl="1">
              <a:buFont typeface="Wingdings 3" panose="05040102010807070707" pitchFamily="82" charset="2"/>
              <a:buChar char=""/>
              <a:defRPr/>
            </a:pPr>
            <a:r>
              <a:rPr lang="en-IN" dirty="0">
                <a:latin typeface="Helvetica Neue"/>
              </a:rPr>
              <a:t>If values have differing units: Use the geometric mean.</a:t>
            </a:r>
          </a:p>
          <a:p>
            <a:pPr lvl="1">
              <a:buFont typeface="Wingdings 3" panose="05040102010807070707" pitchFamily="82" charset="2"/>
              <a:buChar char=""/>
              <a:defRPr/>
            </a:pPr>
            <a:r>
              <a:rPr lang="en-IN" dirty="0">
                <a:latin typeface="Helvetica Neue"/>
              </a:rPr>
              <a:t>If values are rates: Use the harmonic mean.</a:t>
            </a:r>
          </a:p>
          <a:p>
            <a:pPr>
              <a:buFont typeface="Wingdings 3" panose="05040102010807070707" pitchFamily="82" charset="2"/>
              <a:buChar char=""/>
              <a:defRPr/>
            </a:pPr>
            <a:endParaRPr lang="en-I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A0531268-DEB2-4F3D-A526-E368D2E299D5}"/>
              </a:ext>
            </a:extLst>
          </p:cNvPr>
          <p:cNvSpPr>
            <a:spLocks noGrp="1" noChangeArrowheads="1"/>
          </p:cNvSpPr>
          <p:nvPr>
            <p:ph type="title"/>
          </p:nvPr>
        </p:nvSpPr>
        <p:spPr>
          <a:xfrm>
            <a:off x="646113" y="452438"/>
            <a:ext cx="9404350" cy="612775"/>
          </a:xfrm>
        </p:spPr>
        <p:txBody>
          <a:bodyPr>
            <a:normAutofit fontScale="90000"/>
          </a:bodyPr>
          <a:lstStyle/>
          <a:p>
            <a:r>
              <a:rPr lang="en-IN" altLang="en-US"/>
              <a:t>Mean for grouped data</a:t>
            </a:r>
          </a:p>
        </p:txBody>
      </p:sp>
      <p:sp>
        <p:nvSpPr>
          <p:cNvPr id="3" name="Content Placeholder 2">
            <a:extLst>
              <a:ext uri="{FF2B5EF4-FFF2-40B4-BE49-F238E27FC236}">
                <a16:creationId xmlns:a16="http://schemas.microsoft.com/office/drawing/2014/main" id="{523305DC-9C2F-4FD7-9032-2925AC51875C}"/>
              </a:ext>
            </a:extLst>
          </p:cNvPr>
          <p:cNvSpPr>
            <a:spLocks noGrp="1" noRot="1" noChangeAspect="1" noMove="1" noResize="1" noEditPoints="1" noAdjustHandles="1" noChangeArrowheads="1" noChangeShapeType="1" noTextEdit="1"/>
          </p:cNvSpPr>
          <p:nvPr>
            <p:ph idx="1"/>
          </p:nvPr>
        </p:nvSpPr>
        <p:spPr>
          <a:xfrm>
            <a:off x="845012" y="1241946"/>
            <a:ext cx="10919358" cy="5063320"/>
          </a:xfrm>
          <a:blipFill>
            <a:blip r:embed="rId2"/>
            <a:stretch>
              <a:fillRect l="-614" t="-723" r="-558"/>
            </a:stretch>
          </a:blipFill>
        </p:spPr>
        <p:txBody>
          <a:bodyPr/>
          <a:lstStyle/>
          <a:p>
            <a:r>
              <a:rPr lang="en-IN">
                <a:noFill/>
              </a:rPr>
              <a:t> </a:t>
            </a:r>
          </a:p>
        </p:txBody>
      </p:sp>
      <p:graphicFrame>
        <p:nvGraphicFramePr>
          <p:cNvPr id="4" name="Table 4">
            <a:extLst>
              <a:ext uri="{FF2B5EF4-FFF2-40B4-BE49-F238E27FC236}">
                <a16:creationId xmlns:a16="http://schemas.microsoft.com/office/drawing/2014/main" id="{1409E18E-6FD3-4059-B165-3A2037CC5E81}"/>
              </a:ext>
            </a:extLst>
          </p:cNvPr>
          <p:cNvGraphicFramePr>
            <a:graphicFrameLocks noGrp="1"/>
          </p:cNvGraphicFramePr>
          <p:nvPr/>
        </p:nvGraphicFramePr>
        <p:xfrm>
          <a:off x="844550" y="2039938"/>
          <a:ext cx="8645525" cy="741362"/>
        </p:xfrm>
        <a:graphic>
          <a:graphicData uri="http://schemas.openxmlformats.org/drawingml/2006/table">
            <a:tbl>
              <a:tblPr firstRow="1" bandRow="1">
                <a:tableStyleId>{5940675A-B579-460E-94D1-54222C63F5DA}</a:tableStyleId>
              </a:tblPr>
              <a:tblGrid>
                <a:gridCol w="1392220">
                  <a:extLst>
                    <a:ext uri="{9D8B030D-6E8A-4147-A177-3AD203B41FA5}">
                      <a16:colId xmlns:a16="http://schemas.microsoft.com/office/drawing/2014/main" val="20000"/>
                    </a:ext>
                  </a:extLst>
                </a:gridCol>
                <a:gridCol w="1077930">
                  <a:extLst>
                    <a:ext uri="{9D8B030D-6E8A-4147-A177-3AD203B41FA5}">
                      <a16:colId xmlns:a16="http://schemas.microsoft.com/office/drawing/2014/main" val="20001"/>
                    </a:ext>
                  </a:extLst>
                </a:gridCol>
                <a:gridCol w="1235075">
                  <a:extLst>
                    <a:ext uri="{9D8B030D-6E8A-4147-A177-3AD203B41FA5}">
                      <a16:colId xmlns:a16="http://schemas.microsoft.com/office/drawing/2014/main" val="20002"/>
                    </a:ext>
                  </a:extLst>
                </a:gridCol>
                <a:gridCol w="1235075">
                  <a:extLst>
                    <a:ext uri="{9D8B030D-6E8A-4147-A177-3AD203B41FA5}">
                      <a16:colId xmlns:a16="http://schemas.microsoft.com/office/drawing/2014/main" val="20003"/>
                    </a:ext>
                  </a:extLst>
                </a:gridCol>
                <a:gridCol w="1235075">
                  <a:extLst>
                    <a:ext uri="{9D8B030D-6E8A-4147-A177-3AD203B41FA5}">
                      <a16:colId xmlns:a16="http://schemas.microsoft.com/office/drawing/2014/main" val="20004"/>
                    </a:ext>
                  </a:extLst>
                </a:gridCol>
                <a:gridCol w="1235075">
                  <a:extLst>
                    <a:ext uri="{9D8B030D-6E8A-4147-A177-3AD203B41FA5}">
                      <a16:colId xmlns:a16="http://schemas.microsoft.com/office/drawing/2014/main" val="20005"/>
                    </a:ext>
                  </a:extLst>
                </a:gridCol>
                <a:gridCol w="1235075">
                  <a:extLst>
                    <a:ext uri="{9D8B030D-6E8A-4147-A177-3AD203B41FA5}">
                      <a16:colId xmlns:a16="http://schemas.microsoft.com/office/drawing/2014/main" val="20006"/>
                    </a:ext>
                  </a:extLst>
                </a:gridCol>
              </a:tblGrid>
              <a:tr h="370681">
                <a:tc>
                  <a:txBody>
                    <a:bodyPr/>
                    <a:lstStyle/>
                    <a:p>
                      <a:r>
                        <a:rPr lang="en-IN" sz="1800" dirty="0"/>
                        <a:t>Masses</a:t>
                      </a:r>
                    </a:p>
                  </a:txBody>
                  <a:tcPr marL="91450" marR="91450" marT="45700" marB="45700"/>
                </a:tc>
                <a:tc>
                  <a:txBody>
                    <a:bodyPr/>
                    <a:lstStyle/>
                    <a:p>
                      <a:r>
                        <a:rPr lang="en-IN" sz="1800" dirty="0"/>
                        <a:t>40-49</a:t>
                      </a:r>
                    </a:p>
                  </a:txBody>
                  <a:tcPr marL="91450" marR="91450" marT="45700" marB="45700"/>
                </a:tc>
                <a:tc>
                  <a:txBody>
                    <a:bodyPr/>
                    <a:lstStyle/>
                    <a:p>
                      <a:r>
                        <a:rPr lang="en-IN" sz="1800" dirty="0"/>
                        <a:t>50-59</a:t>
                      </a:r>
                    </a:p>
                  </a:txBody>
                  <a:tcPr marL="91450" marR="91450" marT="45700" marB="45700"/>
                </a:tc>
                <a:tc>
                  <a:txBody>
                    <a:bodyPr/>
                    <a:lstStyle/>
                    <a:p>
                      <a:r>
                        <a:rPr lang="en-IN" sz="1800" dirty="0"/>
                        <a:t>60-69</a:t>
                      </a:r>
                    </a:p>
                  </a:txBody>
                  <a:tcPr marL="91450" marR="91450" marT="45700" marB="45700"/>
                </a:tc>
                <a:tc>
                  <a:txBody>
                    <a:bodyPr/>
                    <a:lstStyle/>
                    <a:p>
                      <a:r>
                        <a:rPr lang="en-IN" sz="1800" dirty="0"/>
                        <a:t>70-79</a:t>
                      </a:r>
                    </a:p>
                  </a:txBody>
                  <a:tcPr marL="91450" marR="91450" marT="45700" marB="45700"/>
                </a:tc>
                <a:tc>
                  <a:txBody>
                    <a:bodyPr/>
                    <a:lstStyle/>
                    <a:p>
                      <a:r>
                        <a:rPr lang="en-IN" sz="1800" dirty="0"/>
                        <a:t>80-89</a:t>
                      </a:r>
                    </a:p>
                  </a:txBody>
                  <a:tcPr marL="91450" marR="91450" marT="45700" marB="45700"/>
                </a:tc>
                <a:tc>
                  <a:txBody>
                    <a:bodyPr/>
                    <a:lstStyle/>
                    <a:p>
                      <a:r>
                        <a:rPr lang="en-IN" sz="1800" dirty="0"/>
                        <a:t>90-99</a:t>
                      </a:r>
                    </a:p>
                  </a:txBody>
                  <a:tcPr marL="91450" marR="91450" marT="45700" marB="45700"/>
                </a:tc>
                <a:extLst>
                  <a:ext uri="{0D108BD9-81ED-4DB2-BD59-A6C34878D82A}">
                    <a16:rowId xmlns:a16="http://schemas.microsoft.com/office/drawing/2014/main" val="10000"/>
                  </a:ext>
                </a:extLst>
              </a:tr>
              <a:tr h="370681">
                <a:tc>
                  <a:txBody>
                    <a:bodyPr/>
                    <a:lstStyle/>
                    <a:p>
                      <a:r>
                        <a:rPr lang="en-IN" sz="1800" dirty="0"/>
                        <a:t>Frequency</a:t>
                      </a:r>
                    </a:p>
                  </a:txBody>
                  <a:tcPr marL="91450" marR="91450" marT="45700" marB="45700"/>
                </a:tc>
                <a:tc>
                  <a:txBody>
                    <a:bodyPr/>
                    <a:lstStyle/>
                    <a:p>
                      <a:pPr algn="ctr"/>
                      <a:r>
                        <a:rPr lang="en-IN" sz="1800" dirty="0"/>
                        <a:t>6</a:t>
                      </a:r>
                    </a:p>
                  </a:txBody>
                  <a:tcPr marL="91450" marR="91450" marT="45700" marB="45700"/>
                </a:tc>
                <a:tc>
                  <a:txBody>
                    <a:bodyPr/>
                    <a:lstStyle/>
                    <a:p>
                      <a:pPr algn="ctr"/>
                      <a:r>
                        <a:rPr lang="en-IN" sz="1800" dirty="0"/>
                        <a:t>8</a:t>
                      </a:r>
                    </a:p>
                  </a:txBody>
                  <a:tcPr marL="91450" marR="91450" marT="45700" marB="45700"/>
                </a:tc>
                <a:tc>
                  <a:txBody>
                    <a:bodyPr/>
                    <a:lstStyle/>
                    <a:p>
                      <a:pPr algn="ctr"/>
                      <a:r>
                        <a:rPr lang="en-IN" sz="1800" dirty="0"/>
                        <a:t>12</a:t>
                      </a:r>
                    </a:p>
                  </a:txBody>
                  <a:tcPr marL="91450" marR="91450" marT="45700" marB="45700"/>
                </a:tc>
                <a:tc>
                  <a:txBody>
                    <a:bodyPr/>
                    <a:lstStyle/>
                    <a:p>
                      <a:pPr algn="ctr"/>
                      <a:r>
                        <a:rPr lang="en-IN" sz="1800" dirty="0"/>
                        <a:t>14</a:t>
                      </a:r>
                    </a:p>
                  </a:txBody>
                  <a:tcPr marL="91450" marR="91450" marT="45700" marB="45700"/>
                </a:tc>
                <a:tc>
                  <a:txBody>
                    <a:bodyPr/>
                    <a:lstStyle/>
                    <a:p>
                      <a:pPr algn="ctr"/>
                      <a:r>
                        <a:rPr lang="en-IN" sz="1800" dirty="0"/>
                        <a:t>7</a:t>
                      </a:r>
                    </a:p>
                  </a:txBody>
                  <a:tcPr marL="91450" marR="91450" marT="45700" marB="45700"/>
                </a:tc>
                <a:tc>
                  <a:txBody>
                    <a:bodyPr/>
                    <a:lstStyle/>
                    <a:p>
                      <a:pPr algn="ctr"/>
                      <a:r>
                        <a:rPr lang="en-IN" sz="1800" dirty="0"/>
                        <a:t>3</a:t>
                      </a:r>
                    </a:p>
                  </a:txBody>
                  <a:tcPr marL="91450" marR="91450" marT="45700" marB="45700"/>
                </a:tc>
                <a:extLst>
                  <a:ext uri="{0D108BD9-81ED-4DB2-BD59-A6C34878D82A}">
                    <a16:rowId xmlns:a16="http://schemas.microsoft.com/office/drawing/2014/main" val="10001"/>
                  </a:ext>
                </a:extLst>
              </a:tr>
            </a:tbl>
          </a:graphicData>
        </a:graphic>
      </p:graphicFrame>
      <p:graphicFrame>
        <p:nvGraphicFramePr>
          <p:cNvPr id="5" name="Table 5">
            <a:extLst>
              <a:ext uri="{FF2B5EF4-FFF2-40B4-BE49-F238E27FC236}">
                <a16:creationId xmlns:a16="http://schemas.microsoft.com/office/drawing/2014/main" id="{996FD1AA-9673-43DB-93EB-993701559C9C}"/>
              </a:ext>
            </a:extLst>
          </p:cNvPr>
          <p:cNvGraphicFramePr>
            <a:graphicFrameLocks noGrp="1"/>
          </p:cNvGraphicFramePr>
          <p:nvPr/>
        </p:nvGraphicFramePr>
        <p:xfrm>
          <a:off x="7458075" y="3076575"/>
          <a:ext cx="4064000" cy="2967040"/>
        </p:xfrm>
        <a:graphic>
          <a:graphicData uri="http://schemas.openxmlformats.org/drawingml/2006/table">
            <a:tbl>
              <a:tblPr firstRow="1" bandRow="1">
                <a:tableStyleId>{5940675A-B579-460E-94D1-54222C63F5DA}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tblGrid>
              <a:tr h="370880">
                <a:tc>
                  <a:txBody>
                    <a:bodyPr/>
                    <a:lstStyle/>
                    <a:p>
                      <a:r>
                        <a:rPr lang="en-IN" sz="1800" b="1" dirty="0">
                          <a:solidFill>
                            <a:srgbClr val="FFFF00"/>
                          </a:solidFill>
                        </a:rPr>
                        <a:t>CI</a:t>
                      </a:r>
                    </a:p>
                  </a:txBody>
                  <a:tcPr marT="45725" marB="45725"/>
                </a:tc>
                <a:tc>
                  <a:txBody>
                    <a:bodyPr/>
                    <a:lstStyle/>
                    <a:p>
                      <a:r>
                        <a:rPr lang="en-IN" sz="1800" b="1" dirty="0">
                          <a:solidFill>
                            <a:srgbClr val="FFFF00"/>
                          </a:solidFill>
                        </a:rPr>
                        <a:t>f</a:t>
                      </a:r>
                    </a:p>
                  </a:txBody>
                  <a:tcPr marT="45725" marB="45725"/>
                </a:tc>
                <a:tc>
                  <a:txBody>
                    <a:bodyPr/>
                    <a:lstStyle/>
                    <a:p>
                      <a:r>
                        <a:rPr lang="en-IN" sz="1800" b="1" dirty="0">
                          <a:solidFill>
                            <a:srgbClr val="FFFF00"/>
                          </a:solidFill>
                        </a:rPr>
                        <a:t>m</a:t>
                      </a:r>
                    </a:p>
                  </a:txBody>
                  <a:tcPr marT="45725" marB="45725"/>
                </a:tc>
                <a:tc>
                  <a:txBody>
                    <a:bodyPr/>
                    <a:lstStyle/>
                    <a:p>
                      <a:r>
                        <a:rPr lang="en-IN" sz="1800" b="1" dirty="0" err="1">
                          <a:solidFill>
                            <a:srgbClr val="FFFF00"/>
                          </a:solidFill>
                        </a:rPr>
                        <a:t>fm</a:t>
                      </a:r>
                      <a:endParaRPr lang="en-IN" sz="1800" b="1" dirty="0">
                        <a:solidFill>
                          <a:srgbClr val="FFFF00"/>
                        </a:solidFill>
                      </a:endParaRPr>
                    </a:p>
                  </a:txBody>
                  <a:tcPr marT="45725" marB="45725"/>
                </a:tc>
                <a:extLst>
                  <a:ext uri="{0D108BD9-81ED-4DB2-BD59-A6C34878D82A}">
                    <a16:rowId xmlns:a16="http://schemas.microsoft.com/office/drawing/2014/main" val="10000"/>
                  </a:ext>
                </a:extLst>
              </a:tr>
              <a:tr h="370880">
                <a:tc>
                  <a:txBody>
                    <a:bodyPr/>
                    <a:lstStyle/>
                    <a:p>
                      <a:r>
                        <a:rPr lang="en-IN" sz="1800" dirty="0">
                          <a:solidFill>
                            <a:srgbClr val="FFFF00"/>
                          </a:solidFill>
                        </a:rPr>
                        <a:t>40-49</a:t>
                      </a:r>
                    </a:p>
                  </a:txBody>
                  <a:tcPr marT="45725" marB="45725"/>
                </a:tc>
                <a:tc>
                  <a:txBody>
                    <a:bodyPr/>
                    <a:lstStyle/>
                    <a:p>
                      <a:r>
                        <a:rPr lang="en-IN" sz="1800" dirty="0">
                          <a:solidFill>
                            <a:schemeClr val="tx1"/>
                          </a:solidFill>
                        </a:rPr>
                        <a:t>6</a:t>
                      </a:r>
                    </a:p>
                  </a:txBody>
                  <a:tcPr marT="45725" marB="45725"/>
                </a:tc>
                <a:tc>
                  <a:txBody>
                    <a:bodyPr/>
                    <a:lstStyle/>
                    <a:p>
                      <a:r>
                        <a:rPr lang="en-IN" sz="1800" dirty="0">
                          <a:solidFill>
                            <a:schemeClr val="tx1"/>
                          </a:solidFill>
                        </a:rPr>
                        <a:t>44.5</a:t>
                      </a:r>
                    </a:p>
                  </a:txBody>
                  <a:tcPr marT="45725" marB="45725"/>
                </a:tc>
                <a:tc>
                  <a:txBody>
                    <a:bodyPr/>
                    <a:lstStyle/>
                    <a:p>
                      <a:r>
                        <a:rPr lang="en-IN" sz="1800" dirty="0">
                          <a:solidFill>
                            <a:schemeClr val="tx1"/>
                          </a:solidFill>
                        </a:rPr>
                        <a:t>267</a:t>
                      </a:r>
                    </a:p>
                  </a:txBody>
                  <a:tcPr marT="45725" marB="45725"/>
                </a:tc>
                <a:extLst>
                  <a:ext uri="{0D108BD9-81ED-4DB2-BD59-A6C34878D82A}">
                    <a16:rowId xmlns:a16="http://schemas.microsoft.com/office/drawing/2014/main" val="10001"/>
                  </a:ext>
                </a:extLst>
              </a:tr>
              <a:tr h="37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50-59</a:t>
                      </a:r>
                    </a:p>
                  </a:txBody>
                  <a:tcPr marT="45725" marB="45725"/>
                </a:tc>
                <a:tc>
                  <a:txBody>
                    <a:bodyPr/>
                    <a:lstStyle/>
                    <a:p>
                      <a:r>
                        <a:rPr lang="en-IN" sz="1800" dirty="0">
                          <a:solidFill>
                            <a:schemeClr val="tx1"/>
                          </a:solidFill>
                        </a:rPr>
                        <a:t>8</a:t>
                      </a:r>
                    </a:p>
                  </a:txBody>
                  <a:tcPr marT="45725" marB="45725"/>
                </a:tc>
                <a:tc>
                  <a:txBody>
                    <a:bodyPr/>
                    <a:lstStyle/>
                    <a:p>
                      <a:r>
                        <a:rPr lang="en-IN" sz="1800" dirty="0">
                          <a:solidFill>
                            <a:schemeClr val="tx1"/>
                          </a:solidFill>
                        </a:rPr>
                        <a:t>54.5</a:t>
                      </a:r>
                    </a:p>
                  </a:txBody>
                  <a:tcPr marT="45725" marB="45725"/>
                </a:tc>
                <a:tc>
                  <a:txBody>
                    <a:bodyPr/>
                    <a:lstStyle/>
                    <a:p>
                      <a:r>
                        <a:rPr lang="en-IN" sz="1800" dirty="0">
                          <a:solidFill>
                            <a:schemeClr val="tx1"/>
                          </a:solidFill>
                        </a:rPr>
                        <a:t>436</a:t>
                      </a:r>
                    </a:p>
                  </a:txBody>
                  <a:tcPr marT="45725" marB="45725"/>
                </a:tc>
                <a:extLst>
                  <a:ext uri="{0D108BD9-81ED-4DB2-BD59-A6C34878D82A}">
                    <a16:rowId xmlns:a16="http://schemas.microsoft.com/office/drawing/2014/main" val="10002"/>
                  </a:ext>
                </a:extLst>
              </a:tr>
              <a:tr h="37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60-69</a:t>
                      </a:r>
                    </a:p>
                  </a:txBody>
                  <a:tcPr marT="45725" marB="45725"/>
                </a:tc>
                <a:tc>
                  <a:txBody>
                    <a:bodyPr/>
                    <a:lstStyle/>
                    <a:p>
                      <a:r>
                        <a:rPr lang="en-IN" sz="1800" dirty="0">
                          <a:solidFill>
                            <a:schemeClr val="tx1"/>
                          </a:solidFill>
                        </a:rPr>
                        <a:t>12</a:t>
                      </a:r>
                    </a:p>
                  </a:txBody>
                  <a:tcPr marT="45725" marB="45725"/>
                </a:tc>
                <a:tc>
                  <a:txBody>
                    <a:bodyPr/>
                    <a:lstStyle/>
                    <a:p>
                      <a:r>
                        <a:rPr lang="en-IN" sz="1800" dirty="0">
                          <a:solidFill>
                            <a:schemeClr val="tx1"/>
                          </a:solidFill>
                        </a:rPr>
                        <a:t>64.5</a:t>
                      </a:r>
                    </a:p>
                  </a:txBody>
                  <a:tcPr marT="45725" marB="45725"/>
                </a:tc>
                <a:tc>
                  <a:txBody>
                    <a:bodyPr/>
                    <a:lstStyle/>
                    <a:p>
                      <a:r>
                        <a:rPr lang="en-IN" sz="1800" dirty="0">
                          <a:solidFill>
                            <a:schemeClr val="tx1"/>
                          </a:solidFill>
                        </a:rPr>
                        <a:t>774</a:t>
                      </a:r>
                    </a:p>
                  </a:txBody>
                  <a:tcPr marT="45725" marB="45725"/>
                </a:tc>
                <a:extLst>
                  <a:ext uri="{0D108BD9-81ED-4DB2-BD59-A6C34878D82A}">
                    <a16:rowId xmlns:a16="http://schemas.microsoft.com/office/drawing/2014/main" val="10003"/>
                  </a:ext>
                </a:extLst>
              </a:tr>
              <a:tr h="37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70-79</a:t>
                      </a:r>
                    </a:p>
                  </a:txBody>
                  <a:tcPr marT="45725" marB="45725"/>
                </a:tc>
                <a:tc>
                  <a:txBody>
                    <a:bodyPr/>
                    <a:lstStyle/>
                    <a:p>
                      <a:r>
                        <a:rPr lang="en-IN" sz="1800" dirty="0">
                          <a:solidFill>
                            <a:schemeClr val="tx1"/>
                          </a:solidFill>
                        </a:rPr>
                        <a:t>14</a:t>
                      </a:r>
                    </a:p>
                  </a:txBody>
                  <a:tcPr marT="45725" marB="45725"/>
                </a:tc>
                <a:tc>
                  <a:txBody>
                    <a:bodyPr/>
                    <a:lstStyle/>
                    <a:p>
                      <a:r>
                        <a:rPr lang="en-IN" sz="1800" dirty="0">
                          <a:solidFill>
                            <a:schemeClr val="tx1"/>
                          </a:solidFill>
                        </a:rPr>
                        <a:t>74.5</a:t>
                      </a:r>
                    </a:p>
                  </a:txBody>
                  <a:tcPr marT="45725" marB="45725"/>
                </a:tc>
                <a:tc>
                  <a:txBody>
                    <a:bodyPr/>
                    <a:lstStyle/>
                    <a:p>
                      <a:r>
                        <a:rPr lang="en-IN" sz="1800" dirty="0">
                          <a:solidFill>
                            <a:schemeClr val="tx1"/>
                          </a:solidFill>
                        </a:rPr>
                        <a:t>1043</a:t>
                      </a:r>
                    </a:p>
                  </a:txBody>
                  <a:tcPr marT="45725" marB="45725"/>
                </a:tc>
                <a:extLst>
                  <a:ext uri="{0D108BD9-81ED-4DB2-BD59-A6C34878D82A}">
                    <a16:rowId xmlns:a16="http://schemas.microsoft.com/office/drawing/2014/main" val="10004"/>
                  </a:ext>
                </a:extLst>
              </a:tr>
              <a:tr h="37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80-89</a:t>
                      </a:r>
                    </a:p>
                  </a:txBody>
                  <a:tcPr marT="45725" marB="45725"/>
                </a:tc>
                <a:tc>
                  <a:txBody>
                    <a:bodyPr/>
                    <a:lstStyle/>
                    <a:p>
                      <a:r>
                        <a:rPr lang="en-IN" sz="1800" dirty="0">
                          <a:solidFill>
                            <a:schemeClr val="tx1"/>
                          </a:solidFill>
                        </a:rPr>
                        <a:t>7</a:t>
                      </a:r>
                    </a:p>
                  </a:txBody>
                  <a:tcPr marT="45725" marB="45725"/>
                </a:tc>
                <a:tc>
                  <a:txBody>
                    <a:bodyPr/>
                    <a:lstStyle/>
                    <a:p>
                      <a:r>
                        <a:rPr lang="en-IN" sz="1800" dirty="0">
                          <a:solidFill>
                            <a:schemeClr val="tx1"/>
                          </a:solidFill>
                        </a:rPr>
                        <a:t>84.5</a:t>
                      </a:r>
                    </a:p>
                  </a:txBody>
                  <a:tcPr marT="45725" marB="45725"/>
                </a:tc>
                <a:tc>
                  <a:txBody>
                    <a:bodyPr/>
                    <a:lstStyle/>
                    <a:p>
                      <a:r>
                        <a:rPr lang="en-IN" sz="1800" dirty="0">
                          <a:solidFill>
                            <a:schemeClr val="tx1"/>
                          </a:solidFill>
                        </a:rPr>
                        <a:t>591.5</a:t>
                      </a:r>
                    </a:p>
                  </a:txBody>
                  <a:tcPr marT="45725" marB="45725"/>
                </a:tc>
                <a:extLst>
                  <a:ext uri="{0D108BD9-81ED-4DB2-BD59-A6C34878D82A}">
                    <a16:rowId xmlns:a16="http://schemas.microsoft.com/office/drawing/2014/main" val="10005"/>
                  </a:ext>
                </a:extLst>
              </a:tr>
              <a:tr h="37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90-99</a:t>
                      </a:r>
                    </a:p>
                  </a:txBody>
                  <a:tcPr marT="45725" marB="45725"/>
                </a:tc>
                <a:tc>
                  <a:txBody>
                    <a:bodyPr/>
                    <a:lstStyle/>
                    <a:p>
                      <a:r>
                        <a:rPr lang="en-IN" sz="1800" dirty="0">
                          <a:solidFill>
                            <a:schemeClr val="tx1"/>
                          </a:solidFill>
                        </a:rPr>
                        <a:t>3</a:t>
                      </a:r>
                    </a:p>
                  </a:txBody>
                  <a:tcPr marT="45725" marB="45725"/>
                </a:tc>
                <a:tc>
                  <a:txBody>
                    <a:bodyPr/>
                    <a:lstStyle/>
                    <a:p>
                      <a:r>
                        <a:rPr lang="en-IN" sz="1800" dirty="0">
                          <a:solidFill>
                            <a:schemeClr val="tx1"/>
                          </a:solidFill>
                        </a:rPr>
                        <a:t>94.5</a:t>
                      </a:r>
                    </a:p>
                  </a:txBody>
                  <a:tcPr marT="45725" marB="45725"/>
                </a:tc>
                <a:tc>
                  <a:txBody>
                    <a:bodyPr/>
                    <a:lstStyle/>
                    <a:p>
                      <a:r>
                        <a:rPr lang="en-IN" sz="1800" dirty="0">
                          <a:solidFill>
                            <a:schemeClr val="tx1"/>
                          </a:solidFill>
                        </a:rPr>
                        <a:t>283.5</a:t>
                      </a:r>
                    </a:p>
                  </a:txBody>
                  <a:tcPr marT="45725" marB="45725"/>
                </a:tc>
                <a:extLst>
                  <a:ext uri="{0D108BD9-81ED-4DB2-BD59-A6C34878D82A}">
                    <a16:rowId xmlns:a16="http://schemas.microsoft.com/office/drawing/2014/main" val="10006"/>
                  </a:ext>
                </a:extLst>
              </a:tr>
              <a:tr h="370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dirty="0">
                          <a:solidFill>
                            <a:srgbClr val="FFFF00"/>
                          </a:solidFill>
                        </a:rPr>
                        <a:t>Total</a:t>
                      </a:r>
                    </a:p>
                  </a:txBody>
                  <a:tcPr marT="45725" marB="45725"/>
                </a:tc>
                <a:tc>
                  <a:txBody>
                    <a:bodyPr/>
                    <a:lstStyle/>
                    <a:p>
                      <a:r>
                        <a:rPr lang="en-IN" sz="1800" dirty="0">
                          <a:solidFill>
                            <a:schemeClr val="tx1"/>
                          </a:solidFill>
                        </a:rPr>
                        <a:t>50</a:t>
                      </a:r>
                    </a:p>
                  </a:txBody>
                  <a:tcPr marT="45725" marB="45725"/>
                </a:tc>
                <a:tc>
                  <a:txBody>
                    <a:bodyPr/>
                    <a:lstStyle/>
                    <a:p>
                      <a:endParaRPr lang="en-IN" sz="1800" dirty="0">
                        <a:solidFill>
                          <a:schemeClr val="tx1"/>
                        </a:solidFill>
                      </a:endParaRPr>
                    </a:p>
                  </a:txBody>
                  <a:tcPr marT="45725" marB="45725"/>
                </a:tc>
                <a:tc>
                  <a:txBody>
                    <a:bodyPr/>
                    <a:lstStyle/>
                    <a:p>
                      <a:r>
                        <a:rPr lang="en-IN" sz="1800" dirty="0">
                          <a:solidFill>
                            <a:schemeClr val="tx1"/>
                          </a:solidFill>
                        </a:rPr>
                        <a:t>3395</a:t>
                      </a:r>
                    </a:p>
                  </a:txBody>
                  <a:tcPr marT="45725" marB="45725"/>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B035-DEAA-4150-BD3D-6D4B72C599D6}"/>
              </a:ext>
            </a:extLst>
          </p:cNvPr>
          <p:cNvSpPr>
            <a:spLocks noGrp="1"/>
          </p:cNvSpPr>
          <p:nvPr>
            <p:ph type="title"/>
          </p:nvPr>
        </p:nvSpPr>
        <p:spPr>
          <a:xfrm>
            <a:off x="646113" y="0"/>
            <a:ext cx="9404350" cy="830263"/>
          </a:xfrm>
        </p:spPr>
        <p:txBody>
          <a:bodyPr/>
          <a:lstStyle/>
          <a:p>
            <a:pPr>
              <a:defRPr/>
            </a:pPr>
            <a:r>
              <a:rPr lang="en-IN" b="1" dirty="0">
                <a:solidFill>
                  <a:schemeClr val="accent2">
                    <a:lumMod val="60000"/>
                    <a:lumOff val="40000"/>
                  </a:schemeClr>
                </a:solidFill>
                <a:latin typeface="Raleway" pitchFamily="2" charset="0"/>
              </a:rPr>
              <a:t>Nominal  and  Ordinal Data</a:t>
            </a:r>
            <a:endParaRPr lang="en-IN" dirty="0">
              <a:solidFill>
                <a:schemeClr val="accent2">
                  <a:lumMod val="60000"/>
                  <a:lumOff val="40000"/>
                </a:schemeClr>
              </a:solidFill>
            </a:endParaRPr>
          </a:p>
        </p:txBody>
      </p:sp>
      <p:sp>
        <p:nvSpPr>
          <p:cNvPr id="11267" name="Content Placeholder 2">
            <a:extLst>
              <a:ext uri="{FF2B5EF4-FFF2-40B4-BE49-F238E27FC236}">
                <a16:creationId xmlns:a16="http://schemas.microsoft.com/office/drawing/2014/main" id="{469FAE4E-EEBD-458E-A79F-A69FCD113245}"/>
              </a:ext>
            </a:extLst>
          </p:cNvPr>
          <p:cNvSpPr>
            <a:spLocks noGrp="1" noChangeArrowheads="1"/>
          </p:cNvSpPr>
          <p:nvPr>
            <p:ph idx="1"/>
          </p:nvPr>
        </p:nvSpPr>
        <p:spPr>
          <a:xfrm>
            <a:off x="646113" y="584200"/>
            <a:ext cx="8947150" cy="4195763"/>
          </a:xfrm>
        </p:spPr>
        <p:txBody>
          <a:bodyPr>
            <a:normAutofit fontScale="77500" lnSpcReduction="20000"/>
          </a:bodyPr>
          <a:lstStyle/>
          <a:p>
            <a:r>
              <a:rPr lang="en-IN" altLang="en-US" b="1">
                <a:latin typeface="inherit"/>
              </a:rPr>
              <a:t>Nominal data</a:t>
            </a:r>
            <a:endParaRPr lang="en-IN" altLang="en-US">
              <a:latin typeface="Raleway" pitchFamily="2" charset="0"/>
            </a:endParaRPr>
          </a:p>
          <a:p>
            <a:pPr lvl="1"/>
            <a:r>
              <a:rPr lang="en-IN" altLang="en-US">
                <a:latin typeface="Raleway" pitchFamily="2" charset="0"/>
              </a:rPr>
              <a:t>Nominal data is used just for labeling variables, without any type of quantitative value.</a:t>
            </a:r>
          </a:p>
          <a:p>
            <a:r>
              <a:rPr lang="en-IN" altLang="en-US" b="1">
                <a:solidFill>
                  <a:srgbClr val="339966"/>
                </a:solidFill>
                <a:latin typeface="inherit"/>
              </a:rPr>
              <a:t>Examples of Nominal Data:</a:t>
            </a:r>
            <a:endParaRPr lang="en-IN" altLang="en-US">
              <a:solidFill>
                <a:srgbClr val="444444"/>
              </a:solidFill>
              <a:latin typeface="Raleway" pitchFamily="2" charset="0"/>
            </a:endParaRPr>
          </a:p>
          <a:p>
            <a:pPr lvl="1">
              <a:buFont typeface="Arial" panose="020B0604020202020204" pitchFamily="34" charset="0"/>
              <a:buChar char="•"/>
            </a:pPr>
            <a:r>
              <a:rPr lang="en-IN" altLang="en-US" sz="1600">
                <a:latin typeface="Raleway" pitchFamily="2" charset="0"/>
              </a:rPr>
              <a:t>Gender (Women, Men)</a:t>
            </a:r>
          </a:p>
          <a:p>
            <a:pPr lvl="1">
              <a:buFont typeface="Arial" panose="020B0604020202020204" pitchFamily="34" charset="0"/>
              <a:buChar char="•"/>
            </a:pPr>
            <a:r>
              <a:rPr lang="en-IN" altLang="en-US" sz="1600">
                <a:latin typeface="Raleway" pitchFamily="2" charset="0"/>
              </a:rPr>
              <a:t>Hair color (Blonde, Brown, Brunette, Red, etc.)</a:t>
            </a:r>
          </a:p>
          <a:p>
            <a:pPr lvl="1">
              <a:buFont typeface="Arial" panose="020B0604020202020204" pitchFamily="34" charset="0"/>
              <a:buChar char="•"/>
            </a:pPr>
            <a:r>
              <a:rPr lang="en-IN" altLang="en-US" sz="1600">
                <a:latin typeface="Raleway" pitchFamily="2" charset="0"/>
              </a:rPr>
              <a:t>Marital status (Married, Single, Widowed)</a:t>
            </a:r>
          </a:p>
          <a:p>
            <a:r>
              <a:rPr lang="en-IN" altLang="en-US" b="1">
                <a:latin typeface="inherit"/>
              </a:rPr>
              <a:t>Ordinal data</a:t>
            </a:r>
            <a:endParaRPr lang="en-IN" altLang="en-US">
              <a:latin typeface="Raleway" pitchFamily="2" charset="0"/>
            </a:endParaRPr>
          </a:p>
          <a:p>
            <a:pPr lvl="1"/>
            <a:r>
              <a:rPr lang="en-IN" altLang="en-US">
                <a:latin typeface="Raleway" pitchFamily="2" charset="0"/>
              </a:rPr>
              <a:t>Ordinal data shows where a number is in order.</a:t>
            </a:r>
          </a:p>
          <a:p>
            <a:pPr lvl="1"/>
            <a:r>
              <a:rPr lang="en-IN" altLang="en-US">
                <a:latin typeface="Raleway" pitchFamily="2" charset="0"/>
              </a:rPr>
              <a:t>Ordinal data is data which is placed into some kind of order by their position on a scale. Ordinal data may indicate superiority.</a:t>
            </a:r>
          </a:p>
          <a:p>
            <a:pPr lvl="1"/>
            <a:r>
              <a:rPr lang="en-IN" altLang="en-US" b="1">
                <a:latin typeface="inherit"/>
              </a:rPr>
              <a:t>We cannot do arithmetic with ordinal numbers</a:t>
            </a:r>
            <a:r>
              <a:rPr lang="en-IN" altLang="en-US">
                <a:latin typeface="Raleway" pitchFamily="2" charset="0"/>
              </a:rPr>
              <a:t> because they only show sequence.</a:t>
            </a:r>
          </a:p>
          <a:p>
            <a:r>
              <a:rPr lang="en-IN" altLang="en-US" b="1">
                <a:solidFill>
                  <a:srgbClr val="339966"/>
                </a:solidFill>
                <a:latin typeface="inherit"/>
              </a:rPr>
              <a:t>Examples of Ordinal Data:</a:t>
            </a:r>
          </a:p>
          <a:p>
            <a:pPr lvl="1">
              <a:buFont typeface="Arial" panose="020B0604020202020204" pitchFamily="34" charset="0"/>
              <a:buChar char="•"/>
            </a:pPr>
            <a:r>
              <a:rPr lang="en-IN" altLang="en-US" sz="1600">
                <a:latin typeface="Raleway" pitchFamily="2" charset="0"/>
              </a:rPr>
              <a:t>When a company asks a customer to rate the sales experience on a scale of 1-10.</a:t>
            </a:r>
          </a:p>
          <a:p>
            <a:pPr lvl="1">
              <a:buFont typeface="Arial" panose="020B0604020202020204" pitchFamily="34" charset="0"/>
              <a:buChar char="•"/>
            </a:pPr>
            <a:r>
              <a:rPr lang="en-IN" altLang="en-US" sz="1600">
                <a:latin typeface="Raleway" pitchFamily="2" charset="0"/>
              </a:rPr>
              <a:t>Economic status: low, medium and high.</a:t>
            </a:r>
          </a:p>
          <a:p>
            <a:pPr>
              <a:buFont typeface="Arial" panose="020B0604020202020204" pitchFamily="34" charset="0"/>
              <a:buChar char="•"/>
            </a:pPr>
            <a:endParaRPr lang="en-IN" altLang="en-US">
              <a:latin typeface="Raleway" pitchFamily="2" charset="0"/>
            </a:endParaRPr>
          </a:p>
          <a:p>
            <a:endParaRPr lang="en-IN" altLang="en-US">
              <a:latin typeface="Raleway" pitchFamily="2" charset="0"/>
            </a:endParaRPr>
          </a:p>
          <a:p>
            <a:endParaRPr lang="en-I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65DB4208-8F2D-4E0C-8DB7-B80DE7567812}"/>
              </a:ext>
            </a:extLst>
          </p:cNvPr>
          <p:cNvSpPr>
            <a:spLocks noGrp="1" noChangeArrowheads="1"/>
          </p:cNvSpPr>
          <p:nvPr>
            <p:ph type="title"/>
          </p:nvPr>
        </p:nvSpPr>
        <p:spPr>
          <a:xfrm>
            <a:off x="657225" y="28575"/>
            <a:ext cx="9404350" cy="627063"/>
          </a:xfrm>
        </p:spPr>
        <p:txBody>
          <a:bodyPr>
            <a:normAutofit fontScale="90000"/>
          </a:bodyPr>
          <a:lstStyle/>
          <a:p>
            <a:pPr algn="ctr"/>
            <a:r>
              <a:rPr lang="en-IN" altLang="en-US"/>
              <a:t>Median</a:t>
            </a:r>
          </a:p>
        </p:txBody>
      </p:sp>
      <p:sp>
        <p:nvSpPr>
          <p:cNvPr id="61443" name="Content Placeholder 2">
            <a:extLst>
              <a:ext uri="{FF2B5EF4-FFF2-40B4-BE49-F238E27FC236}">
                <a16:creationId xmlns:a16="http://schemas.microsoft.com/office/drawing/2014/main" id="{8BCFFA86-8766-4075-BD96-43F8984784E2}"/>
              </a:ext>
            </a:extLst>
          </p:cNvPr>
          <p:cNvSpPr>
            <a:spLocks noGrp="1" noChangeArrowheads="1"/>
          </p:cNvSpPr>
          <p:nvPr>
            <p:ph idx="1"/>
          </p:nvPr>
        </p:nvSpPr>
        <p:spPr>
          <a:xfrm>
            <a:off x="3683000" y="1020763"/>
            <a:ext cx="8947150" cy="3005137"/>
          </a:xfrm>
        </p:spPr>
        <p:txBody>
          <a:bodyPr/>
          <a:lstStyle/>
          <a:p>
            <a:pPr marL="0" indent="0">
              <a:buFont typeface="Wingdings 3" panose="05040102010807070707" pitchFamily="18" charset="2"/>
              <a:buNone/>
            </a:pPr>
            <a:endParaRPr lang="en-IN" altLang="en-US"/>
          </a:p>
          <a:p>
            <a:pPr marL="0" indent="0">
              <a:buFont typeface="Wingdings 3" panose="05040102010807070707" pitchFamily="18" charset="2"/>
              <a:buNone/>
            </a:pPr>
            <a:endParaRPr lang="en-IN" altLang="en-US"/>
          </a:p>
          <a:p>
            <a:pPr marL="0" indent="0">
              <a:buFont typeface="Wingdings 3" panose="05040102010807070707" pitchFamily="18" charset="2"/>
              <a:buNone/>
            </a:pPr>
            <a:endParaRPr lang="en-IN" altLang="en-US"/>
          </a:p>
          <a:p>
            <a:pPr marL="0" indent="0">
              <a:buFont typeface="Wingdings 3" panose="05040102010807070707" pitchFamily="18" charset="2"/>
              <a:buNone/>
            </a:pPr>
            <a:endParaRPr lang="en-IN" altLang="en-US"/>
          </a:p>
          <a:p>
            <a:pPr marL="0" indent="0">
              <a:buFont typeface="Wingdings 3" panose="05040102010807070707" pitchFamily="18" charset="2"/>
              <a:buNone/>
            </a:pPr>
            <a:endParaRPr lang="en-IN" altLang="en-US">
              <a:solidFill>
                <a:schemeClr val="bg1"/>
              </a:solidFill>
            </a:endParaRPr>
          </a:p>
          <a:p>
            <a:pPr marL="0" indent="0">
              <a:buFont typeface="Wingdings 3" panose="05040102010807070707" pitchFamily="18" charset="2"/>
              <a:buNone/>
            </a:pPr>
            <a:endParaRPr lang="en-IN" altLang="en-US">
              <a:solidFill>
                <a:schemeClr val="bg1"/>
              </a:solidFill>
            </a:endParaRPr>
          </a:p>
          <a:p>
            <a:pPr marL="0" indent="0">
              <a:buFont typeface="Wingdings 3" panose="05040102010807070707" pitchFamily="18" charset="2"/>
              <a:buNone/>
            </a:pPr>
            <a:endParaRPr lang="en-I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Title 1">
            <a:extLst>
              <a:ext uri="{FF2B5EF4-FFF2-40B4-BE49-F238E27FC236}">
                <a16:creationId xmlns:a16="http://schemas.microsoft.com/office/drawing/2014/main" id="{398F6472-B204-4F91-A8E3-326F01284A1D}"/>
              </a:ext>
            </a:extLst>
          </p:cNvPr>
          <p:cNvSpPr>
            <a:spLocks noGrp="1" noChangeArrowheads="1"/>
          </p:cNvSpPr>
          <p:nvPr>
            <p:ph type="title"/>
          </p:nvPr>
        </p:nvSpPr>
        <p:spPr>
          <a:xfrm>
            <a:off x="646113" y="96838"/>
            <a:ext cx="9404350" cy="327025"/>
          </a:xfrm>
        </p:spPr>
        <p:txBody>
          <a:bodyPr>
            <a:normAutofit fontScale="90000"/>
          </a:bodyPr>
          <a:lstStyle/>
          <a:p>
            <a:pPr algn="ctr"/>
            <a:r>
              <a:rPr lang="en-IN" altLang="en-US"/>
              <a:t>Median</a:t>
            </a:r>
          </a:p>
        </p:txBody>
      </p:sp>
      <p:sp>
        <p:nvSpPr>
          <p:cNvPr id="3" name="Content Placeholder 2">
            <a:extLst>
              <a:ext uri="{FF2B5EF4-FFF2-40B4-BE49-F238E27FC236}">
                <a16:creationId xmlns:a16="http://schemas.microsoft.com/office/drawing/2014/main" id="{85377090-61BA-4CF0-AE67-190319921087}"/>
              </a:ext>
            </a:extLst>
          </p:cNvPr>
          <p:cNvSpPr>
            <a:spLocks noGrp="1"/>
          </p:cNvSpPr>
          <p:nvPr>
            <p:ph sz="half" idx="1"/>
          </p:nvPr>
        </p:nvSpPr>
        <p:spPr>
          <a:xfrm>
            <a:off x="835025" y="2328863"/>
            <a:ext cx="4395788" cy="4195762"/>
          </a:xfrm>
        </p:spPr>
        <p:txBody>
          <a:bodyPr>
            <a:normAutofit fontScale="92500" lnSpcReduction="20000"/>
          </a:bodyPr>
          <a:lstStyle/>
          <a:p>
            <a:pPr>
              <a:buFont typeface="Wingdings 3" panose="05040102010807070707" pitchFamily="82" charset="2"/>
              <a:buChar char=""/>
              <a:defRPr/>
            </a:pPr>
            <a:endParaRPr lang="en-IN" dirty="0"/>
          </a:p>
          <a:p>
            <a:pPr>
              <a:buFont typeface="Wingdings 3" panose="05040102010807070707" pitchFamily="82" charset="2"/>
              <a:buChar char=""/>
              <a:defRPr/>
            </a:pPr>
            <a:endParaRPr lang="en-IN" dirty="0"/>
          </a:p>
          <a:p>
            <a:pPr>
              <a:buFont typeface="Wingdings 3" panose="05040102010807070707" pitchFamily="82" charset="2"/>
              <a:buChar char=""/>
              <a:defRPr/>
            </a:pPr>
            <a:endParaRPr lang="en-IN" dirty="0"/>
          </a:p>
          <a:p>
            <a:pPr marL="0" indent="0">
              <a:buFont typeface="Wingdings 3" panose="05040102010807070707" pitchFamily="82" charset="2"/>
              <a:buNone/>
              <a:defRPr/>
            </a:pPr>
            <a:endParaRPr lang="en-IN" dirty="0">
              <a:latin typeface="Comic Sans MS" panose="030F0702030302020204" pitchFamily="66" charset="0"/>
            </a:endParaRPr>
          </a:p>
          <a:p>
            <a:pPr marL="0" indent="0">
              <a:buFont typeface="Wingdings 3" panose="05040102010807070707" pitchFamily="82" charset="2"/>
              <a:buNone/>
              <a:defRPr/>
            </a:pPr>
            <a:r>
              <a:rPr lang="en-IN" dirty="0">
                <a:latin typeface="Comic Sans MS" panose="030F0702030302020204" pitchFamily="66" charset="0"/>
              </a:rPr>
              <a:t>Where l = Lower limit of the median class,</a:t>
            </a:r>
          </a:p>
          <a:p>
            <a:pPr marL="0" indent="0">
              <a:buFont typeface="Wingdings 3" panose="05040102010807070707" pitchFamily="82" charset="2"/>
              <a:buNone/>
              <a:defRPr/>
            </a:pPr>
            <a:r>
              <a:rPr lang="en-IN" dirty="0">
                <a:latin typeface="Comic Sans MS" panose="030F0702030302020204" pitchFamily="66" charset="0"/>
              </a:rPr>
              <a:t>f = Frequency of the median class</a:t>
            </a:r>
          </a:p>
          <a:p>
            <a:pPr marL="0" indent="0">
              <a:buFont typeface="Wingdings 3" panose="05040102010807070707" pitchFamily="82" charset="2"/>
              <a:buNone/>
              <a:defRPr/>
            </a:pPr>
            <a:r>
              <a:rPr lang="en-IN" dirty="0">
                <a:latin typeface="Comic Sans MS" panose="030F0702030302020204" pitchFamily="66" charset="0"/>
              </a:rPr>
              <a:t>c = Width of the median class,</a:t>
            </a:r>
          </a:p>
          <a:p>
            <a:pPr marL="0" indent="0">
              <a:buFont typeface="Wingdings 3" panose="05040102010807070707" pitchFamily="82" charset="2"/>
              <a:buNone/>
              <a:defRPr/>
            </a:pPr>
            <a:r>
              <a:rPr lang="en-IN" dirty="0">
                <a:latin typeface="Comic Sans MS" panose="030F0702030302020204" pitchFamily="66" charset="0"/>
              </a:rPr>
              <a:t>N = The total frequency (</a:t>
            </a:r>
            <a:r>
              <a:rPr lang="en-IN" dirty="0">
                <a:latin typeface="comic sans ms" panose="030F0702030302020204" pitchFamily="66" charset="0"/>
              </a:rPr>
              <a:t>∑</a:t>
            </a:r>
            <a:r>
              <a:rPr lang="en-IN" dirty="0">
                <a:latin typeface="Comic Sans MS" panose="030F0702030302020204" pitchFamily="66" charset="0"/>
              </a:rPr>
              <a:t>f)</a:t>
            </a:r>
          </a:p>
          <a:p>
            <a:pPr marL="0" indent="0" algn="just">
              <a:buFont typeface="Wingdings 3" panose="05040102010807070707" pitchFamily="82" charset="2"/>
              <a:buNone/>
              <a:defRPr/>
            </a:pPr>
            <a:r>
              <a:rPr lang="en-IN" dirty="0">
                <a:latin typeface="Comic Sans MS" panose="030F0702030302020204" pitchFamily="66" charset="0"/>
              </a:rPr>
              <a:t>m = cumulative frequency of the class </a:t>
            </a:r>
            <a:r>
              <a:rPr lang="en-IN" dirty="0" err="1">
                <a:latin typeface="Comic Sans MS" panose="030F0702030302020204" pitchFamily="66" charset="0"/>
              </a:rPr>
              <a:t>preceeding</a:t>
            </a:r>
            <a:r>
              <a:rPr lang="en-IN" dirty="0">
                <a:latin typeface="Comic Sans MS" panose="030F0702030302020204" pitchFamily="66" charset="0"/>
              </a:rPr>
              <a:t> the median class</a:t>
            </a:r>
          </a:p>
          <a:p>
            <a:pPr>
              <a:buFont typeface="Wingdings 3" panose="05040102010807070707" pitchFamily="82" charset="2"/>
              <a:buChar char=""/>
              <a:defRPr/>
            </a:pPr>
            <a:endParaRPr lang="en-IN" dirty="0"/>
          </a:p>
        </p:txBody>
      </p:sp>
      <p:sp>
        <p:nvSpPr>
          <p:cNvPr id="4" name="Content Placeholder 3">
            <a:extLst>
              <a:ext uri="{FF2B5EF4-FFF2-40B4-BE49-F238E27FC236}">
                <a16:creationId xmlns:a16="http://schemas.microsoft.com/office/drawing/2014/main" id="{707B72E7-64ED-41A5-97B6-3B3DD80C4716}"/>
              </a:ext>
            </a:extLst>
          </p:cNvPr>
          <p:cNvSpPr>
            <a:spLocks noGrp="1"/>
          </p:cNvSpPr>
          <p:nvPr>
            <p:ph sz="half" idx="2"/>
          </p:nvPr>
        </p:nvSpPr>
        <p:spPr>
          <a:xfrm>
            <a:off x="7439025" y="1944688"/>
            <a:ext cx="4395788" cy="4200525"/>
          </a:xfrm>
        </p:spPr>
        <p:txBody>
          <a:bodyPr>
            <a:normAutofit fontScale="92500" lnSpcReduction="20000"/>
          </a:bodyPr>
          <a:lstStyle/>
          <a:p>
            <a:pPr marL="0" indent="0">
              <a:buFont typeface="Wingdings 3" panose="05040102010807070707" pitchFamily="82" charset="2"/>
              <a:buNone/>
              <a:defRPr/>
            </a:pPr>
            <a:r>
              <a:rPr lang="en-IN" dirty="0"/>
              <a:t>Median class  =  (N/2)</a:t>
            </a:r>
            <a:r>
              <a:rPr lang="en-IN" baseline="30000" dirty="0" err="1"/>
              <a:t>th</a:t>
            </a:r>
            <a:r>
              <a:rPr lang="en-IN" dirty="0"/>
              <a:t> value   </a:t>
            </a:r>
          </a:p>
          <a:p>
            <a:pPr marL="0" indent="0">
              <a:buFont typeface="Wingdings 3" panose="05040102010807070707" pitchFamily="82" charset="2"/>
              <a:buNone/>
              <a:defRPr/>
            </a:pPr>
            <a:r>
              <a:rPr lang="en-IN" dirty="0"/>
              <a:t>=  (50/2)</a:t>
            </a:r>
            <a:r>
              <a:rPr lang="en-IN" baseline="30000" dirty="0" err="1"/>
              <a:t>th</a:t>
            </a:r>
            <a:r>
              <a:rPr lang="en-IN" dirty="0"/>
              <a:t> value</a:t>
            </a:r>
          </a:p>
          <a:p>
            <a:pPr marL="0" indent="0">
              <a:buFont typeface="Wingdings 3" panose="05040102010807070707" pitchFamily="82" charset="2"/>
              <a:buNone/>
              <a:defRPr/>
            </a:pPr>
            <a:r>
              <a:rPr lang="en-IN" dirty="0"/>
              <a:t>=  25</a:t>
            </a:r>
            <a:r>
              <a:rPr lang="en-IN" baseline="30000" dirty="0"/>
              <a:t>th</a:t>
            </a:r>
            <a:r>
              <a:rPr lang="en-IN" dirty="0"/>
              <a:t> value</a:t>
            </a:r>
          </a:p>
          <a:p>
            <a:pPr>
              <a:buFont typeface="Wingdings 3" panose="05040102010807070707" pitchFamily="82" charset="2"/>
              <a:buChar char=""/>
              <a:defRPr/>
            </a:pPr>
            <a:r>
              <a:rPr lang="en-IN" dirty="0"/>
              <a:t>Median class  =  60 - 69</a:t>
            </a:r>
          </a:p>
          <a:p>
            <a:pPr lvl="1">
              <a:buFont typeface="Wingdings 3" panose="05040102010807070707" pitchFamily="82" charset="2"/>
              <a:buChar char=""/>
              <a:defRPr/>
            </a:pPr>
            <a:r>
              <a:rPr lang="en-IN" dirty="0"/>
              <a:t>l = 60, N//2  =  25, m = 14, f = 12 and c = 10</a:t>
            </a:r>
          </a:p>
          <a:p>
            <a:pPr marL="457200" lvl="1" indent="0">
              <a:buFont typeface="Wingdings 3" panose="05040102010807070707" pitchFamily="82" charset="2"/>
              <a:buNone/>
              <a:defRPr/>
            </a:pPr>
            <a:r>
              <a:rPr lang="pt-BR" dirty="0"/>
              <a:t>Substitute</a:t>
            </a:r>
          </a:p>
          <a:p>
            <a:pPr marL="457200" lvl="1" indent="0">
              <a:buFont typeface="Wingdings 3" panose="05040102010807070707" pitchFamily="82" charset="2"/>
              <a:buNone/>
              <a:defRPr/>
            </a:pPr>
            <a:endParaRPr lang="pt-BR" dirty="0"/>
          </a:p>
          <a:p>
            <a:pPr marL="457200" lvl="1" indent="0">
              <a:buFont typeface="Wingdings 3" panose="05040102010807070707" pitchFamily="82" charset="2"/>
              <a:buNone/>
              <a:defRPr/>
            </a:pPr>
            <a:r>
              <a:rPr lang="pt-BR" dirty="0"/>
              <a:t>Median  =  60 + ([25 - 14]/12) x 10</a:t>
            </a:r>
          </a:p>
          <a:p>
            <a:pPr marL="457200" lvl="1" indent="0">
              <a:buFont typeface="Wingdings 3" panose="05040102010807070707" pitchFamily="82" charset="2"/>
              <a:buNone/>
              <a:defRPr/>
            </a:pPr>
            <a:r>
              <a:rPr lang="pt-BR" dirty="0"/>
              <a:t>=  60 + (11/12) x 10</a:t>
            </a:r>
          </a:p>
          <a:p>
            <a:pPr marL="457200" lvl="1" indent="0">
              <a:buFont typeface="Wingdings 3" panose="05040102010807070707" pitchFamily="82" charset="2"/>
              <a:buNone/>
              <a:defRPr/>
            </a:pPr>
            <a:r>
              <a:rPr lang="pt-BR" dirty="0"/>
              <a:t>=  60 + 9.1 </a:t>
            </a:r>
          </a:p>
          <a:p>
            <a:pPr marL="457200" lvl="1" indent="0">
              <a:buFont typeface="Wingdings 3" panose="05040102010807070707" pitchFamily="82" charset="2"/>
              <a:buNone/>
              <a:defRPr/>
            </a:pPr>
            <a:r>
              <a:rPr lang="pt-BR" dirty="0"/>
              <a:t>=  69.1</a:t>
            </a:r>
          </a:p>
          <a:p>
            <a:pPr marL="457200" lvl="1" indent="0">
              <a:buFont typeface="Wingdings 3" panose="05040102010807070707" pitchFamily="82" charset="2"/>
              <a:buNone/>
              <a:defRPr/>
            </a:pPr>
            <a:r>
              <a:rPr lang="pt-BR" b="1" dirty="0"/>
              <a:t>≈  69</a:t>
            </a:r>
          </a:p>
          <a:p>
            <a:pPr>
              <a:buFont typeface="Wingdings 3" panose="05040102010807070707" pitchFamily="82" charset="2"/>
              <a:buChar char=""/>
              <a:defRPr/>
            </a:pPr>
            <a:endParaRPr lang="en-IN" dirty="0"/>
          </a:p>
        </p:txBody>
      </p:sp>
      <p:graphicFrame>
        <p:nvGraphicFramePr>
          <p:cNvPr id="6" name="Table 4">
            <a:extLst>
              <a:ext uri="{FF2B5EF4-FFF2-40B4-BE49-F238E27FC236}">
                <a16:creationId xmlns:a16="http://schemas.microsoft.com/office/drawing/2014/main" id="{C2F57675-84B7-4C7D-9F3C-6EA2180B807B}"/>
              </a:ext>
            </a:extLst>
          </p:cNvPr>
          <p:cNvGraphicFramePr>
            <a:graphicFrameLocks noGrp="1"/>
          </p:cNvGraphicFramePr>
          <p:nvPr/>
        </p:nvGraphicFramePr>
        <p:xfrm>
          <a:off x="1406525" y="996950"/>
          <a:ext cx="8643936" cy="741364"/>
        </p:xfrm>
        <a:graphic>
          <a:graphicData uri="http://schemas.openxmlformats.org/drawingml/2006/table">
            <a:tbl>
              <a:tblPr firstRow="1" bandRow="1">
                <a:tableStyleId>{5940675A-B579-460E-94D1-54222C63F5DA}</a:tableStyleId>
              </a:tblPr>
              <a:tblGrid>
                <a:gridCol w="1391964">
                  <a:extLst>
                    <a:ext uri="{9D8B030D-6E8A-4147-A177-3AD203B41FA5}">
                      <a16:colId xmlns:a16="http://schemas.microsoft.com/office/drawing/2014/main" val="20000"/>
                    </a:ext>
                  </a:extLst>
                </a:gridCol>
                <a:gridCol w="1077732">
                  <a:extLst>
                    <a:ext uri="{9D8B030D-6E8A-4147-A177-3AD203B41FA5}">
                      <a16:colId xmlns:a16="http://schemas.microsoft.com/office/drawing/2014/main" val="20001"/>
                    </a:ext>
                  </a:extLst>
                </a:gridCol>
                <a:gridCol w="1234848">
                  <a:extLst>
                    <a:ext uri="{9D8B030D-6E8A-4147-A177-3AD203B41FA5}">
                      <a16:colId xmlns:a16="http://schemas.microsoft.com/office/drawing/2014/main" val="20002"/>
                    </a:ext>
                  </a:extLst>
                </a:gridCol>
                <a:gridCol w="1234848">
                  <a:extLst>
                    <a:ext uri="{9D8B030D-6E8A-4147-A177-3AD203B41FA5}">
                      <a16:colId xmlns:a16="http://schemas.microsoft.com/office/drawing/2014/main" val="20003"/>
                    </a:ext>
                  </a:extLst>
                </a:gridCol>
                <a:gridCol w="1234848">
                  <a:extLst>
                    <a:ext uri="{9D8B030D-6E8A-4147-A177-3AD203B41FA5}">
                      <a16:colId xmlns:a16="http://schemas.microsoft.com/office/drawing/2014/main" val="20004"/>
                    </a:ext>
                  </a:extLst>
                </a:gridCol>
                <a:gridCol w="1234848">
                  <a:extLst>
                    <a:ext uri="{9D8B030D-6E8A-4147-A177-3AD203B41FA5}">
                      <a16:colId xmlns:a16="http://schemas.microsoft.com/office/drawing/2014/main" val="20005"/>
                    </a:ext>
                  </a:extLst>
                </a:gridCol>
                <a:gridCol w="1234848">
                  <a:extLst>
                    <a:ext uri="{9D8B030D-6E8A-4147-A177-3AD203B41FA5}">
                      <a16:colId xmlns:a16="http://schemas.microsoft.com/office/drawing/2014/main" val="20006"/>
                    </a:ext>
                  </a:extLst>
                </a:gridCol>
              </a:tblGrid>
              <a:tr h="370682">
                <a:tc>
                  <a:txBody>
                    <a:bodyPr/>
                    <a:lstStyle/>
                    <a:p>
                      <a:r>
                        <a:rPr lang="en-IN" sz="1800" dirty="0"/>
                        <a:t>Masses</a:t>
                      </a:r>
                    </a:p>
                  </a:txBody>
                  <a:tcPr marL="91433" marR="91433" marT="45700" marB="45700"/>
                </a:tc>
                <a:tc>
                  <a:txBody>
                    <a:bodyPr/>
                    <a:lstStyle/>
                    <a:p>
                      <a:r>
                        <a:rPr lang="en-IN" sz="1800" dirty="0"/>
                        <a:t>40-49</a:t>
                      </a:r>
                    </a:p>
                  </a:txBody>
                  <a:tcPr marL="91433" marR="91433" marT="45700" marB="45700"/>
                </a:tc>
                <a:tc>
                  <a:txBody>
                    <a:bodyPr/>
                    <a:lstStyle/>
                    <a:p>
                      <a:r>
                        <a:rPr lang="en-IN" sz="1800" dirty="0"/>
                        <a:t>50-59</a:t>
                      </a:r>
                    </a:p>
                  </a:txBody>
                  <a:tcPr marL="91433" marR="91433" marT="45700" marB="45700"/>
                </a:tc>
                <a:tc>
                  <a:txBody>
                    <a:bodyPr/>
                    <a:lstStyle/>
                    <a:p>
                      <a:r>
                        <a:rPr lang="en-IN" sz="1800" dirty="0"/>
                        <a:t>60-69</a:t>
                      </a:r>
                    </a:p>
                  </a:txBody>
                  <a:tcPr marL="91433" marR="91433" marT="45700" marB="45700"/>
                </a:tc>
                <a:tc>
                  <a:txBody>
                    <a:bodyPr/>
                    <a:lstStyle/>
                    <a:p>
                      <a:r>
                        <a:rPr lang="en-IN" sz="1800" dirty="0"/>
                        <a:t>70-79</a:t>
                      </a:r>
                    </a:p>
                  </a:txBody>
                  <a:tcPr marL="91433" marR="91433" marT="45700" marB="45700"/>
                </a:tc>
                <a:tc>
                  <a:txBody>
                    <a:bodyPr/>
                    <a:lstStyle/>
                    <a:p>
                      <a:r>
                        <a:rPr lang="en-IN" sz="1800" dirty="0"/>
                        <a:t>80-89</a:t>
                      </a:r>
                    </a:p>
                  </a:txBody>
                  <a:tcPr marL="91433" marR="91433" marT="45700" marB="45700"/>
                </a:tc>
                <a:tc>
                  <a:txBody>
                    <a:bodyPr/>
                    <a:lstStyle/>
                    <a:p>
                      <a:r>
                        <a:rPr lang="en-IN" sz="1800" dirty="0"/>
                        <a:t>90-99</a:t>
                      </a:r>
                    </a:p>
                  </a:txBody>
                  <a:tcPr marL="91433" marR="91433" marT="45700" marB="45700"/>
                </a:tc>
                <a:extLst>
                  <a:ext uri="{0D108BD9-81ED-4DB2-BD59-A6C34878D82A}">
                    <a16:rowId xmlns:a16="http://schemas.microsoft.com/office/drawing/2014/main" val="10000"/>
                  </a:ext>
                </a:extLst>
              </a:tr>
              <a:tr h="370682">
                <a:tc>
                  <a:txBody>
                    <a:bodyPr/>
                    <a:lstStyle/>
                    <a:p>
                      <a:r>
                        <a:rPr lang="en-IN" sz="1800" dirty="0"/>
                        <a:t>Frequency</a:t>
                      </a:r>
                    </a:p>
                  </a:txBody>
                  <a:tcPr marL="91433" marR="91433" marT="45700" marB="45700"/>
                </a:tc>
                <a:tc>
                  <a:txBody>
                    <a:bodyPr/>
                    <a:lstStyle/>
                    <a:p>
                      <a:pPr algn="ctr"/>
                      <a:r>
                        <a:rPr lang="en-IN" sz="1800" dirty="0"/>
                        <a:t>6</a:t>
                      </a:r>
                    </a:p>
                  </a:txBody>
                  <a:tcPr marL="91433" marR="91433" marT="45700" marB="45700"/>
                </a:tc>
                <a:tc>
                  <a:txBody>
                    <a:bodyPr/>
                    <a:lstStyle/>
                    <a:p>
                      <a:pPr algn="ctr"/>
                      <a:r>
                        <a:rPr lang="en-IN" sz="1800" dirty="0"/>
                        <a:t>8</a:t>
                      </a:r>
                    </a:p>
                  </a:txBody>
                  <a:tcPr marL="91433" marR="91433" marT="45700" marB="45700"/>
                </a:tc>
                <a:tc>
                  <a:txBody>
                    <a:bodyPr/>
                    <a:lstStyle/>
                    <a:p>
                      <a:pPr algn="ctr"/>
                      <a:r>
                        <a:rPr lang="en-IN" sz="1800" dirty="0"/>
                        <a:t>12</a:t>
                      </a:r>
                    </a:p>
                  </a:txBody>
                  <a:tcPr marL="91433" marR="91433" marT="45700" marB="45700"/>
                </a:tc>
                <a:tc>
                  <a:txBody>
                    <a:bodyPr/>
                    <a:lstStyle/>
                    <a:p>
                      <a:pPr algn="ctr"/>
                      <a:r>
                        <a:rPr lang="en-IN" sz="1800" dirty="0"/>
                        <a:t>14</a:t>
                      </a:r>
                    </a:p>
                  </a:txBody>
                  <a:tcPr marL="91433" marR="91433" marT="45700" marB="45700"/>
                </a:tc>
                <a:tc>
                  <a:txBody>
                    <a:bodyPr/>
                    <a:lstStyle/>
                    <a:p>
                      <a:pPr algn="ctr"/>
                      <a:r>
                        <a:rPr lang="en-IN" sz="1800" dirty="0"/>
                        <a:t>7</a:t>
                      </a:r>
                    </a:p>
                  </a:txBody>
                  <a:tcPr marL="91433" marR="91433" marT="45700" marB="45700"/>
                </a:tc>
                <a:tc>
                  <a:txBody>
                    <a:bodyPr/>
                    <a:lstStyle/>
                    <a:p>
                      <a:pPr algn="ctr"/>
                      <a:r>
                        <a:rPr lang="en-IN" sz="1800" dirty="0"/>
                        <a:t>3</a:t>
                      </a:r>
                    </a:p>
                  </a:txBody>
                  <a:tcPr marL="91433" marR="91433" marT="45700" marB="45700"/>
                </a:tc>
                <a:extLst>
                  <a:ext uri="{0D108BD9-81ED-4DB2-BD59-A6C34878D82A}">
                    <a16:rowId xmlns:a16="http://schemas.microsoft.com/office/drawing/2014/main" val="10001"/>
                  </a:ext>
                </a:extLst>
              </a:tr>
            </a:tbl>
          </a:graphicData>
        </a:graphic>
      </p:graphicFrame>
      <p:pic>
        <p:nvPicPr>
          <p:cNvPr id="62495" name="Picture 6">
            <a:extLst>
              <a:ext uri="{FF2B5EF4-FFF2-40B4-BE49-F238E27FC236}">
                <a16:creationId xmlns:a16="http://schemas.microsoft.com/office/drawing/2014/main" id="{901F08C1-0646-4989-9805-92F936481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2328863"/>
            <a:ext cx="31527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5">
            <a:extLst>
              <a:ext uri="{FF2B5EF4-FFF2-40B4-BE49-F238E27FC236}">
                <a16:creationId xmlns:a16="http://schemas.microsoft.com/office/drawing/2014/main" id="{31A3D32C-EC35-48FD-8126-AB3B396B45E0}"/>
              </a:ext>
            </a:extLst>
          </p:cNvPr>
          <p:cNvGraphicFramePr>
            <a:graphicFrameLocks noGrp="1"/>
          </p:cNvGraphicFramePr>
          <p:nvPr/>
        </p:nvGraphicFramePr>
        <p:xfrm>
          <a:off x="4876800" y="2011363"/>
          <a:ext cx="2438400" cy="2965448"/>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20000"/>
                    </a:ext>
                  </a:extLst>
                </a:gridCol>
                <a:gridCol w="81280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tblGrid>
              <a:tr h="370681">
                <a:tc>
                  <a:txBody>
                    <a:bodyPr/>
                    <a:lstStyle/>
                    <a:p>
                      <a:r>
                        <a:rPr lang="en-IN" sz="1800" b="1" dirty="0">
                          <a:solidFill>
                            <a:srgbClr val="FFFF00"/>
                          </a:solidFill>
                        </a:rPr>
                        <a:t>CI</a:t>
                      </a:r>
                    </a:p>
                  </a:txBody>
                  <a:tcPr marT="45700" marB="45700"/>
                </a:tc>
                <a:tc>
                  <a:txBody>
                    <a:bodyPr/>
                    <a:lstStyle/>
                    <a:p>
                      <a:r>
                        <a:rPr lang="en-IN" sz="1800" b="1" dirty="0">
                          <a:solidFill>
                            <a:srgbClr val="FFFF00"/>
                          </a:solidFill>
                        </a:rPr>
                        <a:t>f</a:t>
                      </a:r>
                    </a:p>
                  </a:txBody>
                  <a:tcPr marT="45700" marB="45700"/>
                </a:tc>
                <a:tc>
                  <a:txBody>
                    <a:bodyPr/>
                    <a:lstStyle/>
                    <a:p>
                      <a:r>
                        <a:rPr lang="en-IN" sz="1800" b="1" dirty="0" err="1">
                          <a:solidFill>
                            <a:srgbClr val="FFFF00"/>
                          </a:solidFill>
                        </a:rPr>
                        <a:t>cf</a:t>
                      </a:r>
                      <a:endParaRPr lang="en-IN" sz="1800" b="1" dirty="0">
                        <a:solidFill>
                          <a:srgbClr val="FFFF00"/>
                        </a:solidFill>
                      </a:endParaRPr>
                    </a:p>
                  </a:txBody>
                  <a:tcPr marT="45700" marB="45700"/>
                </a:tc>
                <a:extLst>
                  <a:ext uri="{0D108BD9-81ED-4DB2-BD59-A6C34878D82A}">
                    <a16:rowId xmlns:a16="http://schemas.microsoft.com/office/drawing/2014/main" val="10000"/>
                  </a:ext>
                </a:extLst>
              </a:tr>
              <a:tr h="370681">
                <a:tc>
                  <a:txBody>
                    <a:bodyPr/>
                    <a:lstStyle/>
                    <a:p>
                      <a:r>
                        <a:rPr lang="en-IN" sz="1800" dirty="0">
                          <a:solidFill>
                            <a:srgbClr val="FFFF00"/>
                          </a:solidFill>
                        </a:rPr>
                        <a:t>40-49</a:t>
                      </a:r>
                    </a:p>
                  </a:txBody>
                  <a:tcPr marT="45700" marB="45700"/>
                </a:tc>
                <a:tc>
                  <a:txBody>
                    <a:bodyPr/>
                    <a:lstStyle/>
                    <a:p>
                      <a:r>
                        <a:rPr lang="en-IN" sz="1800" dirty="0">
                          <a:solidFill>
                            <a:schemeClr val="tx1"/>
                          </a:solidFill>
                        </a:rPr>
                        <a:t>6</a:t>
                      </a:r>
                    </a:p>
                  </a:txBody>
                  <a:tcPr marT="45700" marB="45700"/>
                </a:tc>
                <a:tc>
                  <a:txBody>
                    <a:bodyPr/>
                    <a:lstStyle/>
                    <a:p>
                      <a:r>
                        <a:rPr lang="en-IN" sz="1800" dirty="0">
                          <a:solidFill>
                            <a:schemeClr val="tx1"/>
                          </a:solidFill>
                        </a:rPr>
                        <a:t>6</a:t>
                      </a:r>
                    </a:p>
                  </a:txBody>
                  <a:tcPr marT="45700" marB="45700"/>
                </a:tc>
                <a:extLst>
                  <a:ext uri="{0D108BD9-81ED-4DB2-BD59-A6C34878D82A}">
                    <a16:rowId xmlns:a16="http://schemas.microsoft.com/office/drawing/2014/main" val="10001"/>
                  </a:ext>
                </a:extLst>
              </a:tr>
              <a:tr h="3706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50-59</a:t>
                      </a:r>
                    </a:p>
                  </a:txBody>
                  <a:tcPr marT="45700" marB="45700"/>
                </a:tc>
                <a:tc>
                  <a:txBody>
                    <a:bodyPr/>
                    <a:lstStyle/>
                    <a:p>
                      <a:r>
                        <a:rPr lang="en-IN" sz="1800" dirty="0">
                          <a:solidFill>
                            <a:schemeClr val="tx1"/>
                          </a:solidFill>
                        </a:rPr>
                        <a:t>8</a:t>
                      </a:r>
                    </a:p>
                  </a:txBody>
                  <a:tcPr marT="45700" marB="45700"/>
                </a:tc>
                <a:tc>
                  <a:txBody>
                    <a:bodyPr/>
                    <a:lstStyle/>
                    <a:p>
                      <a:r>
                        <a:rPr lang="en-IN" sz="1800" dirty="0">
                          <a:solidFill>
                            <a:schemeClr val="tx1"/>
                          </a:solidFill>
                        </a:rPr>
                        <a:t>14</a:t>
                      </a:r>
                    </a:p>
                  </a:txBody>
                  <a:tcPr marT="45700" marB="45700"/>
                </a:tc>
                <a:extLst>
                  <a:ext uri="{0D108BD9-81ED-4DB2-BD59-A6C34878D82A}">
                    <a16:rowId xmlns:a16="http://schemas.microsoft.com/office/drawing/2014/main" val="10002"/>
                  </a:ext>
                </a:extLst>
              </a:tr>
              <a:tr h="3706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60-69</a:t>
                      </a:r>
                    </a:p>
                  </a:txBody>
                  <a:tcPr marT="45700" marB="45700"/>
                </a:tc>
                <a:tc>
                  <a:txBody>
                    <a:bodyPr/>
                    <a:lstStyle/>
                    <a:p>
                      <a:r>
                        <a:rPr lang="en-IN" sz="1800" dirty="0">
                          <a:solidFill>
                            <a:schemeClr val="tx1"/>
                          </a:solidFill>
                        </a:rPr>
                        <a:t>12</a:t>
                      </a:r>
                    </a:p>
                  </a:txBody>
                  <a:tcPr marT="45700" marB="45700"/>
                </a:tc>
                <a:tc>
                  <a:txBody>
                    <a:bodyPr/>
                    <a:lstStyle/>
                    <a:p>
                      <a:r>
                        <a:rPr lang="en-IN" sz="1800" dirty="0">
                          <a:solidFill>
                            <a:schemeClr val="tx1"/>
                          </a:solidFill>
                        </a:rPr>
                        <a:t>26</a:t>
                      </a:r>
                    </a:p>
                  </a:txBody>
                  <a:tcPr marT="45700" marB="45700"/>
                </a:tc>
                <a:extLst>
                  <a:ext uri="{0D108BD9-81ED-4DB2-BD59-A6C34878D82A}">
                    <a16:rowId xmlns:a16="http://schemas.microsoft.com/office/drawing/2014/main" val="10003"/>
                  </a:ext>
                </a:extLst>
              </a:tr>
              <a:tr h="3706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70-79</a:t>
                      </a:r>
                    </a:p>
                  </a:txBody>
                  <a:tcPr marT="45700" marB="45700"/>
                </a:tc>
                <a:tc>
                  <a:txBody>
                    <a:bodyPr/>
                    <a:lstStyle/>
                    <a:p>
                      <a:r>
                        <a:rPr lang="en-IN" sz="1800" dirty="0">
                          <a:solidFill>
                            <a:schemeClr val="tx1"/>
                          </a:solidFill>
                        </a:rPr>
                        <a:t>14</a:t>
                      </a:r>
                    </a:p>
                  </a:txBody>
                  <a:tcPr marT="45700" marB="45700"/>
                </a:tc>
                <a:tc>
                  <a:txBody>
                    <a:bodyPr/>
                    <a:lstStyle/>
                    <a:p>
                      <a:r>
                        <a:rPr lang="en-IN" sz="1800" dirty="0">
                          <a:solidFill>
                            <a:schemeClr val="tx1"/>
                          </a:solidFill>
                        </a:rPr>
                        <a:t>40</a:t>
                      </a:r>
                    </a:p>
                  </a:txBody>
                  <a:tcPr marT="45700" marB="45700"/>
                </a:tc>
                <a:extLst>
                  <a:ext uri="{0D108BD9-81ED-4DB2-BD59-A6C34878D82A}">
                    <a16:rowId xmlns:a16="http://schemas.microsoft.com/office/drawing/2014/main" val="10004"/>
                  </a:ext>
                </a:extLst>
              </a:tr>
              <a:tr h="3706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80-89</a:t>
                      </a:r>
                    </a:p>
                  </a:txBody>
                  <a:tcPr marT="45700" marB="45700"/>
                </a:tc>
                <a:tc>
                  <a:txBody>
                    <a:bodyPr/>
                    <a:lstStyle/>
                    <a:p>
                      <a:r>
                        <a:rPr lang="en-IN" sz="1800" dirty="0">
                          <a:solidFill>
                            <a:schemeClr val="tx1"/>
                          </a:solidFill>
                        </a:rPr>
                        <a:t>7</a:t>
                      </a:r>
                    </a:p>
                  </a:txBody>
                  <a:tcPr marT="45700" marB="45700"/>
                </a:tc>
                <a:tc>
                  <a:txBody>
                    <a:bodyPr/>
                    <a:lstStyle/>
                    <a:p>
                      <a:r>
                        <a:rPr lang="en-IN" sz="1800" dirty="0">
                          <a:solidFill>
                            <a:schemeClr val="tx1"/>
                          </a:solidFill>
                        </a:rPr>
                        <a:t>47</a:t>
                      </a:r>
                    </a:p>
                  </a:txBody>
                  <a:tcPr marT="45700" marB="45700"/>
                </a:tc>
                <a:extLst>
                  <a:ext uri="{0D108BD9-81ED-4DB2-BD59-A6C34878D82A}">
                    <a16:rowId xmlns:a16="http://schemas.microsoft.com/office/drawing/2014/main" val="10005"/>
                  </a:ext>
                </a:extLst>
              </a:tr>
              <a:tr h="3706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dirty="0">
                          <a:solidFill>
                            <a:srgbClr val="FFFF00"/>
                          </a:solidFill>
                        </a:rPr>
                        <a:t>90-99</a:t>
                      </a:r>
                    </a:p>
                  </a:txBody>
                  <a:tcPr marT="45700" marB="45700"/>
                </a:tc>
                <a:tc>
                  <a:txBody>
                    <a:bodyPr/>
                    <a:lstStyle/>
                    <a:p>
                      <a:r>
                        <a:rPr lang="en-IN" sz="1800" dirty="0">
                          <a:solidFill>
                            <a:schemeClr val="tx1"/>
                          </a:solidFill>
                        </a:rPr>
                        <a:t>3</a:t>
                      </a:r>
                    </a:p>
                  </a:txBody>
                  <a:tcPr marT="45700" marB="45700"/>
                </a:tc>
                <a:tc>
                  <a:txBody>
                    <a:bodyPr/>
                    <a:lstStyle/>
                    <a:p>
                      <a:r>
                        <a:rPr lang="en-IN" sz="1800" dirty="0">
                          <a:solidFill>
                            <a:schemeClr val="tx1"/>
                          </a:solidFill>
                        </a:rPr>
                        <a:t>50</a:t>
                      </a:r>
                    </a:p>
                  </a:txBody>
                  <a:tcPr marT="45700" marB="45700"/>
                </a:tc>
                <a:extLst>
                  <a:ext uri="{0D108BD9-81ED-4DB2-BD59-A6C34878D82A}">
                    <a16:rowId xmlns:a16="http://schemas.microsoft.com/office/drawing/2014/main" val="10006"/>
                  </a:ext>
                </a:extLst>
              </a:tr>
              <a:tr h="3706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dirty="0">
                          <a:solidFill>
                            <a:srgbClr val="FFFF00"/>
                          </a:solidFill>
                        </a:rPr>
                        <a:t>Total</a:t>
                      </a:r>
                    </a:p>
                  </a:txBody>
                  <a:tcPr marT="45700" marB="45700"/>
                </a:tc>
                <a:tc>
                  <a:txBody>
                    <a:bodyPr/>
                    <a:lstStyle/>
                    <a:p>
                      <a:r>
                        <a:rPr lang="en-IN" sz="1800" dirty="0">
                          <a:solidFill>
                            <a:schemeClr val="tx1"/>
                          </a:solidFill>
                        </a:rPr>
                        <a:t>50</a:t>
                      </a:r>
                    </a:p>
                  </a:txBody>
                  <a:tcPr marT="45700" marB="45700"/>
                </a:tc>
                <a:tc>
                  <a:txBody>
                    <a:bodyPr/>
                    <a:lstStyle/>
                    <a:p>
                      <a:endParaRPr lang="en-IN" sz="1800" dirty="0">
                        <a:solidFill>
                          <a:schemeClr val="tx1"/>
                        </a:solidFill>
                      </a:endParaRPr>
                    </a:p>
                  </a:txBody>
                  <a:tcPr marT="45700" marB="45700"/>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3">
            <a:extLst>
              <a:ext uri="{FF2B5EF4-FFF2-40B4-BE49-F238E27FC236}">
                <a16:creationId xmlns:a16="http://schemas.microsoft.com/office/drawing/2014/main" id="{3ABDFF87-ADB5-4A3D-B60B-EB8096075E87}"/>
              </a:ext>
            </a:extLst>
          </p:cNvPr>
          <p:cNvSpPr>
            <a:spLocks noGrp="1" noChangeArrowheads="1"/>
          </p:cNvSpPr>
          <p:nvPr>
            <p:ph sz="half" idx="1"/>
          </p:nvPr>
        </p:nvSpPr>
        <p:spPr/>
        <p:txBody>
          <a:bodyPr/>
          <a:lstStyle/>
          <a:p>
            <a:endParaRPr lang="en-IN" altLang="en-US"/>
          </a:p>
        </p:txBody>
      </p:sp>
      <p:sp>
        <p:nvSpPr>
          <p:cNvPr id="63491" name="Title 1">
            <a:extLst>
              <a:ext uri="{FF2B5EF4-FFF2-40B4-BE49-F238E27FC236}">
                <a16:creationId xmlns:a16="http://schemas.microsoft.com/office/drawing/2014/main" id="{A2239ADE-5FDD-4967-91D7-954813965DA3}"/>
              </a:ext>
            </a:extLst>
          </p:cNvPr>
          <p:cNvSpPr txBox="1">
            <a:spLocks/>
          </p:cNvSpPr>
          <p:nvPr/>
        </p:nvSpPr>
        <p:spPr bwMode="auto">
          <a:xfrm>
            <a:off x="646113" y="96838"/>
            <a:ext cx="94043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IN" altLang="en-US" sz="4200">
                <a:solidFill>
                  <a:schemeClr val="tx2"/>
                </a:solidFill>
              </a:rPr>
              <a:t>Median</a:t>
            </a:r>
          </a:p>
        </p:txBody>
      </p:sp>
      <p:graphicFrame>
        <p:nvGraphicFramePr>
          <p:cNvPr id="6" name="Table 4">
            <a:extLst>
              <a:ext uri="{FF2B5EF4-FFF2-40B4-BE49-F238E27FC236}">
                <a16:creationId xmlns:a16="http://schemas.microsoft.com/office/drawing/2014/main" id="{2BFA9D70-AC43-459E-980E-4C206D2ED985}"/>
              </a:ext>
            </a:extLst>
          </p:cNvPr>
          <p:cNvGraphicFramePr>
            <a:graphicFrameLocks noGrp="1"/>
          </p:cNvGraphicFramePr>
          <p:nvPr/>
        </p:nvGraphicFramePr>
        <p:xfrm>
          <a:off x="1406525" y="996950"/>
          <a:ext cx="8643936" cy="741364"/>
        </p:xfrm>
        <a:graphic>
          <a:graphicData uri="http://schemas.openxmlformats.org/drawingml/2006/table">
            <a:tbl>
              <a:tblPr firstRow="1" bandRow="1">
                <a:tableStyleId>{5940675A-B579-460E-94D1-54222C63F5DA}</a:tableStyleId>
              </a:tblPr>
              <a:tblGrid>
                <a:gridCol w="1391964">
                  <a:extLst>
                    <a:ext uri="{9D8B030D-6E8A-4147-A177-3AD203B41FA5}">
                      <a16:colId xmlns:a16="http://schemas.microsoft.com/office/drawing/2014/main" val="20000"/>
                    </a:ext>
                  </a:extLst>
                </a:gridCol>
                <a:gridCol w="1077732">
                  <a:extLst>
                    <a:ext uri="{9D8B030D-6E8A-4147-A177-3AD203B41FA5}">
                      <a16:colId xmlns:a16="http://schemas.microsoft.com/office/drawing/2014/main" val="20001"/>
                    </a:ext>
                  </a:extLst>
                </a:gridCol>
                <a:gridCol w="1234848">
                  <a:extLst>
                    <a:ext uri="{9D8B030D-6E8A-4147-A177-3AD203B41FA5}">
                      <a16:colId xmlns:a16="http://schemas.microsoft.com/office/drawing/2014/main" val="20002"/>
                    </a:ext>
                  </a:extLst>
                </a:gridCol>
                <a:gridCol w="1234848">
                  <a:extLst>
                    <a:ext uri="{9D8B030D-6E8A-4147-A177-3AD203B41FA5}">
                      <a16:colId xmlns:a16="http://schemas.microsoft.com/office/drawing/2014/main" val="20003"/>
                    </a:ext>
                  </a:extLst>
                </a:gridCol>
                <a:gridCol w="1234848">
                  <a:extLst>
                    <a:ext uri="{9D8B030D-6E8A-4147-A177-3AD203B41FA5}">
                      <a16:colId xmlns:a16="http://schemas.microsoft.com/office/drawing/2014/main" val="20004"/>
                    </a:ext>
                  </a:extLst>
                </a:gridCol>
                <a:gridCol w="1234848">
                  <a:extLst>
                    <a:ext uri="{9D8B030D-6E8A-4147-A177-3AD203B41FA5}">
                      <a16:colId xmlns:a16="http://schemas.microsoft.com/office/drawing/2014/main" val="20005"/>
                    </a:ext>
                  </a:extLst>
                </a:gridCol>
                <a:gridCol w="1234848">
                  <a:extLst>
                    <a:ext uri="{9D8B030D-6E8A-4147-A177-3AD203B41FA5}">
                      <a16:colId xmlns:a16="http://schemas.microsoft.com/office/drawing/2014/main" val="20006"/>
                    </a:ext>
                  </a:extLst>
                </a:gridCol>
              </a:tblGrid>
              <a:tr h="370682">
                <a:tc>
                  <a:txBody>
                    <a:bodyPr/>
                    <a:lstStyle/>
                    <a:p>
                      <a:r>
                        <a:rPr lang="en-IN" sz="1800" dirty="0"/>
                        <a:t>Score</a:t>
                      </a:r>
                    </a:p>
                  </a:txBody>
                  <a:tcPr marL="91433" marR="91433" marT="45700" marB="45700"/>
                </a:tc>
                <a:tc>
                  <a:txBody>
                    <a:bodyPr/>
                    <a:lstStyle/>
                    <a:p>
                      <a:r>
                        <a:rPr lang="en-IN" sz="1800" dirty="0"/>
                        <a:t>41-45</a:t>
                      </a:r>
                    </a:p>
                  </a:txBody>
                  <a:tcPr marL="91433" marR="91433" marT="45700" marB="45700"/>
                </a:tc>
                <a:tc>
                  <a:txBody>
                    <a:bodyPr/>
                    <a:lstStyle/>
                    <a:p>
                      <a:r>
                        <a:rPr lang="en-IN" sz="1800" dirty="0"/>
                        <a:t>36-40</a:t>
                      </a:r>
                    </a:p>
                  </a:txBody>
                  <a:tcPr marL="91433" marR="91433" marT="45700" marB="45700"/>
                </a:tc>
                <a:tc>
                  <a:txBody>
                    <a:bodyPr/>
                    <a:lstStyle/>
                    <a:p>
                      <a:r>
                        <a:rPr lang="en-IN" sz="1800" dirty="0"/>
                        <a:t>31-35</a:t>
                      </a:r>
                    </a:p>
                  </a:txBody>
                  <a:tcPr marL="91433" marR="91433" marT="45700" marB="45700"/>
                </a:tc>
                <a:tc>
                  <a:txBody>
                    <a:bodyPr/>
                    <a:lstStyle/>
                    <a:p>
                      <a:r>
                        <a:rPr lang="en-IN" sz="1800" dirty="0"/>
                        <a:t>26-30</a:t>
                      </a:r>
                    </a:p>
                  </a:txBody>
                  <a:tcPr marL="91433" marR="91433" marT="45700" marB="45700"/>
                </a:tc>
                <a:tc>
                  <a:txBody>
                    <a:bodyPr/>
                    <a:lstStyle/>
                    <a:p>
                      <a:r>
                        <a:rPr lang="en-IN" sz="1800" dirty="0"/>
                        <a:t>21-25</a:t>
                      </a:r>
                    </a:p>
                  </a:txBody>
                  <a:tcPr marL="91433" marR="91433" marT="45700" marB="45700"/>
                </a:tc>
                <a:tc>
                  <a:txBody>
                    <a:bodyPr/>
                    <a:lstStyle/>
                    <a:p>
                      <a:r>
                        <a:rPr lang="en-IN" sz="1800" dirty="0"/>
                        <a:t>16-20</a:t>
                      </a:r>
                    </a:p>
                  </a:txBody>
                  <a:tcPr marL="91433" marR="91433" marT="45700" marB="45700"/>
                </a:tc>
                <a:extLst>
                  <a:ext uri="{0D108BD9-81ED-4DB2-BD59-A6C34878D82A}">
                    <a16:rowId xmlns:a16="http://schemas.microsoft.com/office/drawing/2014/main" val="10000"/>
                  </a:ext>
                </a:extLst>
              </a:tr>
              <a:tr h="370682">
                <a:tc>
                  <a:txBody>
                    <a:bodyPr/>
                    <a:lstStyle/>
                    <a:p>
                      <a:r>
                        <a:rPr lang="en-IN" sz="1800" dirty="0"/>
                        <a:t>Frequency</a:t>
                      </a:r>
                    </a:p>
                  </a:txBody>
                  <a:tcPr marL="91433" marR="91433" marT="45700" marB="45700"/>
                </a:tc>
                <a:tc>
                  <a:txBody>
                    <a:bodyPr/>
                    <a:lstStyle/>
                    <a:p>
                      <a:pPr algn="ctr"/>
                      <a:r>
                        <a:rPr lang="en-IN" sz="1800" dirty="0"/>
                        <a:t>1</a:t>
                      </a:r>
                    </a:p>
                  </a:txBody>
                  <a:tcPr marL="91433" marR="91433" marT="45700" marB="45700"/>
                </a:tc>
                <a:tc>
                  <a:txBody>
                    <a:bodyPr/>
                    <a:lstStyle/>
                    <a:p>
                      <a:pPr algn="ctr"/>
                      <a:r>
                        <a:rPr lang="en-IN" sz="1800" dirty="0"/>
                        <a:t>8</a:t>
                      </a:r>
                    </a:p>
                  </a:txBody>
                  <a:tcPr marL="91433" marR="91433" marT="45700" marB="45700"/>
                </a:tc>
                <a:tc>
                  <a:txBody>
                    <a:bodyPr/>
                    <a:lstStyle/>
                    <a:p>
                      <a:pPr algn="ctr"/>
                      <a:r>
                        <a:rPr lang="en-IN" sz="1800" dirty="0"/>
                        <a:t>8</a:t>
                      </a:r>
                    </a:p>
                  </a:txBody>
                  <a:tcPr marL="91433" marR="91433" marT="45700" marB="45700"/>
                </a:tc>
                <a:tc>
                  <a:txBody>
                    <a:bodyPr/>
                    <a:lstStyle/>
                    <a:p>
                      <a:pPr algn="ctr"/>
                      <a:r>
                        <a:rPr lang="en-IN" sz="1800" dirty="0"/>
                        <a:t>14</a:t>
                      </a:r>
                    </a:p>
                  </a:txBody>
                  <a:tcPr marL="91433" marR="91433" marT="45700" marB="45700"/>
                </a:tc>
                <a:tc>
                  <a:txBody>
                    <a:bodyPr/>
                    <a:lstStyle/>
                    <a:p>
                      <a:pPr algn="ctr"/>
                      <a:r>
                        <a:rPr lang="en-IN" sz="1800" dirty="0"/>
                        <a:t>7</a:t>
                      </a:r>
                    </a:p>
                  </a:txBody>
                  <a:tcPr marL="91433" marR="91433" marT="45700" marB="45700"/>
                </a:tc>
                <a:tc>
                  <a:txBody>
                    <a:bodyPr/>
                    <a:lstStyle/>
                    <a:p>
                      <a:pPr algn="ctr"/>
                      <a:r>
                        <a:rPr lang="en-IN" sz="1800" dirty="0"/>
                        <a:t>2</a:t>
                      </a:r>
                    </a:p>
                  </a:txBody>
                  <a:tcPr marL="91433" marR="91433" marT="45700" marB="45700"/>
                </a:tc>
                <a:extLst>
                  <a:ext uri="{0D108BD9-81ED-4DB2-BD59-A6C34878D82A}">
                    <a16:rowId xmlns:a16="http://schemas.microsoft.com/office/drawing/2014/main" val="10001"/>
                  </a:ext>
                </a:extLst>
              </a:tr>
            </a:tbl>
          </a:graphicData>
        </a:graphic>
      </p:graphicFrame>
      <p:sp>
        <p:nvSpPr>
          <p:cNvPr id="7" name="Content Placeholder 2">
            <a:extLst>
              <a:ext uri="{FF2B5EF4-FFF2-40B4-BE49-F238E27FC236}">
                <a16:creationId xmlns:a16="http://schemas.microsoft.com/office/drawing/2014/main" id="{D5A50BDF-2F7F-4EA0-8007-B2F97D80F4FA}"/>
              </a:ext>
            </a:extLst>
          </p:cNvPr>
          <p:cNvSpPr txBox="1">
            <a:spLocks/>
          </p:cNvSpPr>
          <p:nvPr/>
        </p:nvSpPr>
        <p:spPr bwMode="auto">
          <a:xfrm>
            <a:off x="835025" y="2328863"/>
            <a:ext cx="4395788" cy="4195762"/>
          </a:xfrm>
          <a:prstGeom prst="rect">
            <a:avLst/>
          </a:prstGeom>
          <a:noFill/>
          <a:ln>
            <a:noFill/>
          </a:ln>
        </p:spPr>
        <p:txBody>
          <a:bodyPr>
            <a:normAutofit/>
          </a:bodyPr>
          <a:lstStyle>
            <a:lvl1pPr marL="342900" indent="-342900" algn="l" defTabSz="457200" rtl="0" eaLnBrk="0" fontAlgn="base" hangingPunct="0">
              <a:spcBef>
                <a:spcPts val="1000"/>
              </a:spcBef>
              <a:spcAft>
                <a:spcPct val="0"/>
              </a:spcAft>
              <a:buClr>
                <a:srgbClr val="8AD0D6"/>
              </a:buClr>
              <a:buSzPct val="80000"/>
              <a:buFont typeface="Wingdings 3" panose="05040102010807070707" pitchFamily="82" charset="2"/>
              <a:buChar char=""/>
              <a:defRPr sz="18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rgbClr val="8AD0D6"/>
              </a:buClr>
              <a:buSzPct val="80000"/>
              <a:buFont typeface="Wingdings 3" panose="05040102010807070707" pitchFamily="82" charset="2"/>
              <a:buChar char=""/>
              <a:defRPr sz="1600"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rgbClr val="8AD0D6"/>
              </a:buClr>
              <a:buSzPct val="80000"/>
              <a:buFont typeface="Wingdings 3" panose="05040102010807070707" pitchFamily="82" charset="2"/>
              <a:buChar char=""/>
              <a:defRPr sz="14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rgbClr val="8AD0D6"/>
              </a:buClr>
              <a:buSzPct val="80000"/>
              <a:buFont typeface="Wingdings 3" panose="05040102010807070707" pitchFamily="82" charset="2"/>
              <a:buChar char=""/>
              <a:defRPr sz="12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rgbClr val="8AD0D6"/>
              </a:buClr>
              <a:buSzPct val="80000"/>
              <a:buFont typeface="Wingdings 3" panose="05040102010807070707" pitchFamily="82" charset="2"/>
              <a:buChar char=""/>
              <a:defRPr sz="120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a:defRPr/>
            </a:pPr>
            <a:endParaRPr lang="en-IN" dirty="0"/>
          </a:p>
          <a:p>
            <a:pPr>
              <a:defRPr/>
            </a:pPr>
            <a:endParaRPr lang="en-IN" dirty="0"/>
          </a:p>
          <a:p>
            <a:pPr>
              <a:defRPr/>
            </a:pPr>
            <a:endParaRPr lang="en-IN" dirty="0"/>
          </a:p>
          <a:p>
            <a:pPr marL="0" indent="0">
              <a:buFont typeface="Wingdings 3" panose="05040102010807070707" pitchFamily="82" charset="2"/>
              <a:buNone/>
              <a:defRPr/>
            </a:pPr>
            <a:endParaRPr lang="en-IN" dirty="0">
              <a:latin typeface="Comic Sans MS" panose="030F0702030302020204" pitchFamily="66" charset="0"/>
            </a:endParaRPr>
          </a:p>
          <a:p>
            <a:pPr marL="0" indent="0">
              <a:buFont typeface="Wingdings 3" panose="05040102010807070707" pitchFamily="82" charset="2"/>
              <a:buNone/>
              <a:defRPr/>
            </a:pPr>
            <a:r>
              <a:rPr lang="en-IN" dirty="0">
                <a:latin typeface="Comic Sans MS" panose="030F0702030302020204" pitchFamily="66" charset="0"/>
              </a:rPr>
              <a:t>Where l = Lower limit of the median class,</a:t>
            </a:r>
          </a:p>
          <a:p>
            <a:pPr marL="0" indent="0">
              <a:buFont typeface="Wingdings 3" panose="05040102010807070707" pitchFamily="82" charset="2"/>
              <a:buNone/>
              <a:defRPr/>
            </a:pPr>
            <a:r>
              <a:rPr lang="en-IN" dirty="0">
                <a:latin typeface="Comic Sans MS" panose="030F0702030302020204" pitchFamily="66" charset="0"/>
              </a:rPr>
              <a:t>f = Frequency of the median class</a:t>
            </a:r>
          </a:p>
          <a:p>
            <a:pPr marL="0" indent="0">
              <a:buFont typeface="Wingdings 3" panose="05040102010807070707" pitchFamily="82" charset="2"/>
              <a:buNone/>
              <a:defRPr/>
            </a:pPr>
            <a:r>
              <a:rPr lang="en-IN" dirty="0">
                <a:latin typeface="Comic Sans MS" panose="030F0702030302020204" pitchFamily="66" charset="0"/>
              </a:rPr>
              <a:t>c = Width of the median class,</a:t>
            </a:r>
          </a:p>
          <a:p>
            <a:pPr marL="0" indent="0">
              <a:buFont typeface="Wingdings 3" panose="05040102010807070707" pitchFamily="82" charset="2"/>
              <a:buNone/>
              <a:defRPr/>
            </a:pPr>
            <a:r>
              <a:rPr lang="en-IN" dirty="0">
                <a:latin typeface="Comic Sans MS" panose="030F0702030302020204" pitchFamily="66" charset="0"/>
              </a:rPr>
              <a:t>N = The total frequency (</a:t>
            </a:r>
            <a:r>
              <a:rPr lang="en-IN" dirty="0">
                <a:latin typeface="comic sans ms" panose="030F0702030302020204" pitchFamily="66" charset="0"/>
              </a:rPr>
              <a:t>∑</a:t>
            </a:r>
            <a:r>
              <a:rPr lang="en-IN" dirty="0">
                <a:latin typeface="Comic Sans MS" panose="030F0702030302020204" pitchFamily="66" charset="0"/>
              </a:rPr>
              <a:t>f)</a:t>
            </a:r>
          </a:p>
          <a:p>
            <a:pPr marL="0" indent="0" algn="just">
              <a:buFont typeface="Wingdings 3" panose="05040102010807070707" pitchFamily="82" charset="2"/>
              <a:buNone/>
              <a:defRPr/>
            </a:pPr>
            <a:r>
              <a:rPr lang="en-IN" dirty="0">
                <a:latin typeface="Comic Sans MS" panose="030F0702030302020204" pitchFamily="66" charset="0"/>
              </a:rPr>
              <a:t>m = cumulative frequency of the class </a:t>
            </a:r>
            <a:r>
              <a:rPr lang="en-IN" dirty="0" err="1">
                <a:latin typeface="Comic Sans MS" panose="030F0702030302020204" pitchFamily="66" charset="0"/>
              </a:rPr>
              <a:t>preceeding</a:t>
            </a:r>
            <a:r>
              <a:rPr lang="en-IN" dirty="0">
                <a:latin typeface="Comic Sans MS" panose="030F0702030302020204" pitchFamily="66" charset="0"/>
              </a:rPr>
              <a:t> the median class</a:t>
            </a:r>
          </a:p>
          <a:p>
            <a:pPr>
              <a:defRPr/>
            </a:pPr>
            <a:endParaRPr lang="en-IN" dirty="0"/>
          </a:p>
        </p:txBody>
      </p:sp>
      <p:pic>
        <p:nvPicPr>
          <p:cNvPr id="63519" name="Picture 7">
            <a:extLst>
              <a:ext uri="{FF2B5EF4-FFF2-40B4-BE49-F238E27FC236}">
                <a16:creationId xmlns:a16="http://schemas.microsoft.com/office/drawing/2014/main" id="{1CDE06B3-28F3-4A10-A899-D63D0A62D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2328863"/>
            <a:ext cx="31527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3">
            <a:extLst>
              <a:ext uri="{FF2B5EF4-FFF2-40B4-BE49-F238E27FC236}">
                <a16:creationId xmlns:a16="http://schemas.microsoft.com/office/drawing/2014/main" id="{DEA0FF14-02FF-4672-BA24-823ACC37E9F4}"/>
              </a:ext>
            </a:extLst>
          </p:cNvPr>
          <p:cNvSpPr>
            <a:spLocks noGrp="1" noChangeArrowheads="1"/>
          </p:cNvSpPr>
          <p:nvPr>
            <p:ph sz="half" idx="1"/>
          </p:nvPr>
        </p:nvSpPr>
        <p:spPr/>
        <p:txBody>
          <a:bodyPr/>
          <a:lstStyle/>
          <a:p>
            <a:endParaRPr lang="en-IN" altLang="en-US"/>
          </a:p>
        </p:txBody>
      </p:sp>
      <p:sp>
        <p:nvSpPr>
          <p:cNvPr id="64515" name="Title 1">
            <a:extLst>
              <a:ext uri="{FF2B5EF4-FFF2-40B4-BE49-F238E27FC236}">
                <a16:creationId xmlns:a16="http://schemas.microsoft.com/office/drawing/2014/main" id="{5BD1AF1C-B197-40CB-A1AE-3FBFBF8BFF44}"/>
              </a:ext>
            </a:extLst>
          </p:cNvPr>
          <p:cNvSpPr txBox="1">
            <a:spLocks/>
          </p:cNvSpPr>
          <p:nvPr/>
        </p:nvSpPr>
        <p:spPr bwMode="auto">
          <a:xfrm>
            <a:off x="646113" y="96838"/>
            <a:ext cx="94043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IN" altLang="en-US" sz="4200">
                <a:solidFill>
                  <a:schemeClr val="tx2"/>
                </a:solidFill>
              </a:rPr>
              <a:t>Median</a:t>
            </a:r>
          </a:p>
        </p:txBody>
      </p:sp>
      <p:graphicFrame>
        <p:nvGraphicFramePr>
          <p:cNvPr id="6" name="Table 4">
            <a:extLst>
              <a:ext uri="{FF2B5EF4-FFF2-40B4-BE49-F238E27FC236}">
                <a16:creationId xmlns:a16="http://schemas.microsoft.com/office/drawing/2014/main" id="{1E9901AC-8E35-4E21-955D-7D7E360B09F0}"/>
              </a:ext>
            </a:extLst>
          </p:cNvPr>
          <p:cNvGraphicFramePr>
            <a:graphicFrameLocks noGrp="1"/>
          </p:cNvGraphicFramePr>
          <p:nvPr/>
        </p:nvGraphicFramePr>
        <p:xfrm>
          <a:off x="1406525" y="996950"/>
          <a:ext cx="8643936" cy="1111251"/>
        </p:xfrm>
        <a:graphic>
          <a:graphicData uri="http://schemas.openxmlformats.org/drawingml/2006/table">
            <a:tbl>
              <a:tblPr firstRow="1" bandRow="1">
                <a:tableStyleId>{5940675A-B579-460E-94D1-54222C63F5DA}</a:tableStyleId>
              </a:tblPr>
              <a:tblGrid>
                <a:gridCol w="1391964">
                  <a:extLst>
                    <a:ext uri="{9D8B030D-6E8A-4147-A177-3AD203B41FA5}">
                      <a16:colId xmlns:a16="http://schemas.microsoft.com/office/drawing/2014/main" val="20000"/>
                    </a:ext>
                  </a:extLst>
                </a:gridCol>
                <a:gridCol w="1077732">
                  <a:extLst>
                    <a:ext uri="{9D8B030D-6E8A-4147-A177-3AD203B41FA5}">
                      <a16:colId xmlns:a16="http://schemas.microsoft.com/office/drawing/2014/main" val="20001"/>
                    </a:ext>
                  </a:extLst>
                </a:gridCol>
                <a:gridCol w="1234848">
                  <a:extLst>
                    <a:ext uri="{9D8B030D-6E8A-4147-A177-3AD203B41FA5}">
                      <a16:colId xmlns:a16="http://schemas.microsoft.com/office/drawing/2014/main" val="20002"/>
                    </a:ext>
                  </a:extLst>
                </a:gridCol>
                <a:gridCol w="1234848">
                  <a:extLst>
                    <a:ext uri="{9D8B030D-6E8A-4147-A177-3AD203B41FA5}">
                      <a16:colId xmlns:a16="http://schemas.microsoft.com/office/drawing/2014/main" val="20003"/>
                    </a:ext>
                  </a:extLst>
                </a:gridCol>
                <a:gridCol w="1234848">
                  <a:extLst>
                    <a:ext uri="{9D8B030D-6E8A-4147-A177-3AD203B41FA5}">
                      <a16:colId xmlns:a16="http://schemas.microsoft.com/office/drawing/2014/main" val="20004"/>
                    </a:ext>
                  </a:extLst>
                </a:gridCol>
                <a:gridCol w="1234848">
                  <a:extLst>
                    <a:ext uri="{9D8B030D-6E8A-4147-A177-3AD203B41FA5}">
                      <a16:colId xmlns:a16="http://schemas.microsoft.com/office/drawing/2014/main" val="20005"/>
                    </a:ext>
                  </a:extLst>
                </a:gridCol>
                <a:gridCol w="1234848">
                  <a:extLst>
                    <a:ext uri="{9D8B030D-6E8A-4147-A177-3AD203B41FA5}">
                      <a16:colId xmlns:a16="http://schemas.microsoft.com/office/drawing/2014/main" val="20006"/>
                    </a:ext>
                  </a:extLst>
                </a:gridCol>
              </a:tblGrid>
              <a:tr h="370417">
                <a:tc>
                  <a:txBody>
                    <a:bodyPr/>
                    <a:lstStyle/>
                    <a:p>
                      <a:r>
                        <a:rPr lang="en-IN" sz="1800" dirty="0"/>
                        <a:t>Score</a:t>
                      </a:r>
                    </a:p>
                  </a:txBody>
                  <a:tcPr marL="91433" marR="91433" marT="45668" marB="45668"/>
                </a:tc>
                <a:tc>
                  <a:txBody>
                    <a:bodyPr/>
                    <a:lstStyle/>
                    <a:p>
                      <a:r>
                        <a:rPr lang="en-IN" sz="1800" dirty="0"/>
                        <a:t>41-45</a:t>
                      </a:r>
                    </a:p>
                  </a:txBody>
                  <a:tcPr marL="91433" marR="91433" marT="45668" marB="45668"/>
                </a:tc>
                <a:tc>
                  <a:txBody>
                    <a:bodyPr/>
                    <a:lstStyle/>
                    <a:p>
                      <a:r>
                        <a:rPr lang="en-IN" sz="1800" dirty="0"/>
                        <a:t>36-40</a:t>
                      </a:r>
                    </a:p>
                  </a:txBody>
                  <a:tcPr marL="91433" marR="91433" marT="45668" marB="45668"/>
                </a:tc>
                <a:tc>
                  <a:txBody>
                    <a:bodyPr/>
                    <a:lstStyle/>
                    <a:p>
                      <a:r>
                        <a:rPr lang="en-IN" sz="1800" dirty="0"/>
                        <a:t>31-35</a:t>
                      </a:r>
                    </a:p>
                  </a:txBody>
                  <a:tcPr marL="91433" marR="91433" marT="45668" marB="45668"/>
                </a:tc>
                <a:tc>
                  <a:txBody>
                    <a:bodyPr/>
                    <a:lstStyle/>
                    <a:p>
                      <a:r>
                        <a:rPr lang="en-IN" sz="1800" dirty="0"/>
                        <a:t>26-30</a:t>
                      </a:r>
                    </a:p>
                  </a:txBody>
                  <a:tcPr marL="91433" marR="91433" marT="45668" marB="45668"/>
                </a:tc>
                <a:tc>
                  <a:txBody>
                    <a:bodyPr/>
                    <a:lstStyle/>
                    <a:p>
                      <a:r>
                        <a:rPr lang="en-IN" sz="1800" dirty="0"/>
                        <a:t>21-25</a:t>
                      </a:r>
                    </a:p>
                  </a:txBody>
                  <a:tcPr marL="91433" marR="91433" marT="45668" marB="45668"/>
                </a:tc>
                <a:tc>
                  <a:txBody>
                    <a:bodyPr/>
                    <a:lstStyle/>
                    <a:p>
                      <a:r>
                        <a:rPr lang="en-IN" sz="1800" dirty="0"/>
                        <a:t>16-20</a:t>
                      </a:r>
                    </a:p>
                  </a:txBody>
                  <a:tcPr marL="91433" marR="91433" marT="45668" marB="45668"/>
                </a:tc>
                <a:extLst>
                  <a:ext uri="{0D108BD9-81ED-4DB2-BD59-A6C34878D82A}">
                    <a16:rowId xmlns:a16="http://schemas.microsoft.com/office/drawing/2014/main" val="10000"/>
                  </a:ext>
                </a:extLst>
              </a:tr>
              <a:tr h="370417">
                <a:tc>
                  <a:txBody>
                    <a:bodyPr/>
                    <a:lstStyle/>
                    <a:p>
                      <a:r>
                        <a:rPr lang="en-IN" sz="1800" dirty="0"/>
                        <a:t>Frequency</a:t>
                      </a:r>
                    </a:p>
                  </a:txBody>
                  <a:tcPr marL="91433" marR="91433" marT="45668" marB="45668"/>
                </a:tc>
                <a:tc>
                  <a:txBody>
                    <a:bodyPr/>
                    <a:lstStyle/>
                    <a:p>
                      <a:pPr algn="ctr"/>
                      <a:r>
                        <a:rPr lang="en-IN" sz="1800" dirty="0"/>
                        <a:t>1</a:t>
                      </a:r>
                    </a:p>
                  </a:txBody>
                  <a:tcPr marL="91433" marR="91433" marT="45668" marB="45668"/>
                </a:tc>
                <a:tc>
                  <a:txBody>
                    <a:bodyPr/>
                    <a:lstStyle/>
                    <a:p>
                      <a:pPr algn="ctr"/>
                      <a:r>
                        <a:rPr lang="en-IN" sz="1800" dirty="0"/>
                        <a:t>8</a:t>
                      </a:r>
                    </a:p>
                  </a:txBody>
                  <a:tcPr marL="91433" marR="91433" marT="45668" marB="45668"/>
                </a:tc>
                <a:tc>
                  <a:txBody>
                    <a:bodyPr/>
                    <a:lstStyle/>
                    <a:p>
                      <a:pPr algn="ctr"/>
                      <a:r>
                        <a:rPr lang="en-IN" sz="1800" dirty="0"/>
                        <a:t>8</a:t>
                      </a:r>
                    </a:p>
                  </a:txBody>
                  <a:tcPr marL="91433" marR="91433" marT="45668" marB="45668"/>
                </a:tc>
                <a:tc>
                  <a:txBody>
                    <a:bodyPr/>
                    <a:lstStyle/>
                    <a:p>
                      <a:pPr algn="ctr"/>
                      <a:r>
                        <a:rPr lang="en-IN" sz="1800" dirty="0"/>
                        <a:t>14</a:t>
                      </a:r>
                    </a:p>
                  </a:txBody>
                  <a:tcPr marL="91433" marR="91433" marT="45668" marB="45668"/>
                </a:tc>
                <a:tc>
                  <a:txBody>
                    <a:bodyPr/>
                    <a:lstStyle/>
                    <a:p>
                      <a:pPr algn="ctr"/>
                      <a:r>
                        <a:rPr lang="en-IN" sz="1800" dirty="0"/>
                        <a:t>7</a:t>
                      </a:r>
                    </a:p>
                  </a:txBody>
                  <a:tcPr marL="91433" marR="91433" marT="45668" marB="45668"/>
                </a:tc>
                <a:tc>
                  <a:txBody>
                    <a:bodyPr/>
                    <a:lstStyle/>
                    <a:p>
                      <a:pPr algn="ctr"/>
                      <a:r>
                        <a:rPr lang="en-IN" sz="1800" dirty="0"/>
                        <a:t>2</a:t>
                      </a:r>
                    </a:p>
                  </a:txBody>
                  <a:tcPr marL="91433" marR="91433" marT="45668" marB="45668"/>
                </a:tc>
                <a:extLst>
                  <a:ext uri="{0D108BD9-81ED-4DB2-BD59-A6C34878D82A}">
                    <a16:rowId xmlns:a16="http://schemas.microsoft.com/office/drawing/2014/main" val="10001"/>
                  </a:ext>
                </a:extLst>
              </a:tr>
              <a:tr h="370417">
                <a:tc>
                  <a:txBody>
                    <a:bodyPr/>
                    <a:lstStyle/>
                    <a:p>
                      <a:r>
                        <a:rPr lang="en-IN" sz="1800" dirty="0"/>
                        <a:t>&lt;</a:t>
                      </a:r>
                      <a:r>
                        <a:rPr lang="en-IN" sz="1800" dirty="0" err="1"/>
                        <a:t>cf</a:t>
                      </a:r>
                      <a:endParaRPr lang="en-IN" sz="1800" dirty="0"/>
                    </a:p>
                  </a:txBody>
                  <a:tcPr marL="91433" marR="91433" marT="45668" marB="45668"/>
                </a:tc>
                <a:tc>
                  <a:txBody>
                    <a:bodyPr/>
                    <a:lstStyle/>
                    <a:p>
                      <a:pPr algn="ctr"/>
                      <a:r>
                        <a:rPr lang="en-IN" sz="1800" dirty="0"/>
                        <a:t>40</a:t>
                      </a:r>
                    </a:p>
                  </a:txBody>
                  <a:tcPr marL="91433" marR="91433" marT="45668" marB="45668"/>
                </a:tc>
                <a:tc>
                  <a:txBody>
                    <a:bodyPr/>
                    <a:lstStyle/>
                    <a:p>
                      <a:pPr algn="ctr"/>
                      <a:r>
                        <a:rPr lang="en-IN" sz="1800" dirty="0"/>
                        <a:t>39</a:t>
                      </a:r>
                    </a:p>
                  </a:txBody>
                  <a:tcPr marL="91433" marR="91433" marT="45668" marB="45668"/>
                </a:tc>
                <a:tc>
                  <a:txBody>
                    <a:bodyPr/>
                    <a:lstStyle/>
                    <a:p>
                      <a:pPr algn="ctr"/>
                      <a:r>
                        <a:rPr lang="en-IN" sz="1800" dirty="0"/>
                        <a:t>31</a:t>
                      </a:r>
                    </a:p>
                  </a:txBody>
                  <a:tcPr marL="91433" marR="91433" marT="45668" marB="45668"/>
                </a:tc>
                <a:tc>
                  <a:txBody>
                    <a:bodyPr/>
                    <a:lstStyle/>
                    <a:p>
                      <a:pPr algn="ctr"/>
                      <a:r>
                        <a:rPr lang="en-IN" sz="1800" dirty="0"/>
                        <a:t>23</a:t>
                      </a:r>
                    </a:p>
                  </a:txBody>
                  <a:tcPr marL="91433" marR="91433" marT="45668" marB="45668"/>
                </a:tc>
                <a:tc>
                  <a:txBody>
                    <a:bodyPr/>
                    <a:lstStyle/>
                    <a:p>
                      <a:pPr algn="ctr"/>
                      <a:r>
                        <a:rPr lang="en-IN" sz="1800" dirty="0"/>
                        <a:t>9</a:t>
                      </a:r>
                    </a:p>
                  </a:txBody>
                  <a:tcPr marL="91433" marR="91433" marT="45668" marB="45668"/>
                </a:tc>
                <a:tc>
                  <a:txBody>
                    <a:bodyPr/>
                    <a:lstStyle/>
                    <a:p>
                      <a:pPr algn="ctr"/>
                      <a:r>
                        <a:rPr lang="en-IN" sz="1800" dirty="0"/>
                        <a:t>2</a:t>
                      </a:r>
                    </a:p>
                  </a:txBody>
                  <a:tcPr marL="91433" marR="91433" marT="45668" marB="45668"/>
                </a:tc>
                <a:extLst>
                  <a:ext uri="{0D108BD9-81ED-4DB2-BD59-A6C34878D82A}">
                    <a16:rowId xmlns:a16="http://schemas.microsoft.com/office/drawing/2014/main" val="10002"/>
                  </a:ext>
                </a:extLst>
              </a:tr>
            </a:tbl>
          </a:graphicData>
        </a:graphic>
      </p:graphicFrame>
      <p:sp>
        <p:nvSpPr>
          <p:cNvPr id="7" name="Content Placeholder 2">
            <a:extLst>
              <a:ext uri="{FF2B5EF4-FFF2-40B4-BE49-F238E27FC236}">
                <a16:creationId xmlns:a16="http://schemas.microsoft.com/office/drawing/2014/main" id="{6F2A7581-3B6F-4123-A11A-CD2AF41453EC}"/>
              </a:ext>
            </a:extLst>
          </p:cNvPr>
          <p:cNvSpPr txBox="1">
            <a:spLocks/>
          </p:cNvSpPr>
          <p:nvPr/>
        </p:nvSpPr>
        <p:spPr bwMode="auto">
          <a:xfrm>
            <a:off x="835025" y="2328863"/>
            <a:ext cx="4395788" cy="4195762"/>
          </a:xfrm>
          <a:prstGeom prst="rect">
            <a:avLst/>
          </a:prstGeom>
          <a:noFill/>
          <a:ln>
            <a:noFill/>
          </a:ln>
        </p:spPr>
        <p:txBody>
          <a:bodyPr>
            <a:normAutofit/>
          </a:bodyPr>
          <a:lstStyle>
            <a:lvl1pPr marL="342900" indent="-342900" algn="l" defTabSz="457200" rtl="0" eaLnBrk="0" fontAlgn="base" hangingPunct="0">
              <a:spcBef>
                <a:spcPts val="1000"/>
              </a:spcBef>
              <a:spcAft>
                <a:spcPct val="0"/>
              </a:spcAft>
              <a:buClr>
                <a:srgbClr val="8AD0D6"/>
              </a:buClr>
              <a:buSzPct val="80000"/>
              <a:buFont typeface="Wingdings 3" panose="05040102010807070707" pitchFamily="82" charset="2"/>
              <a:buChar char=""/>
              <a:defRPr sz="18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rgbClr val="8AD0D6"/>
              </a:buClr>
              <a:buSzPct val="80000"/>
              <a:buFont typeface="Wingdings 3" panose="05040102010807070707" pitchFamily="82" charset="2"/>
              <a:buChar char=""/>
              <a:defRPr sz="1600"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rgbClr val="8AD0D6"/>
              </a:buClr>
              <a:buSzPct val="80000"/>
              <a:buFont typeface="Wingdings 3" panose="05040102010807070707" pitchFamily="82" charset="2"/>
              <a:buChar char=""/>
              <a:defRPr sz="14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rgbClr val="8AD0D6"/>
              </a:buClr>
              <a:buSzPct val="80000"/>
              <a:buFont typeface="Wingdings 3" panose="05040102010807070707" pitchFamily="82" charset="2"/>
              <a:buChar char=""/>
              <a:defRPr sz="12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rgbClr val="8AD0D6"/>
              </a:buClr>
              <a:buSzPct val="80000"/>
              <a:buFont typeface="Wingdings 3" panose="05040102010807070707" pitchFamily="82" charset="2"/>
              <a:buChar char=""/>
              <a:defRPr sz="120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a:defRPr/>
            </a:pPr>
            <a:endParaRPr lang="en-IN" dirty="0"/>
          </a:p>
          <a:p>
            <a:pPr>
              <a:defRPr/>
            </a:pPr>
            <a:endParaRPr lang="en-IN" dirty="0"/>
          </a:p>
          <a:p>
            <a:pPr>
              <a:defRPr/>
            </a:pPr>
            <a:endParaRPr lang="en-IN" dirty="0"/>
          </a:p>
          <a:p>
            <a:pPr marL="0" indent="0">
              <a:buFont typeface="Wingdings 3" panose="05040102010807070707" pitchFamily="82" charset="2"/>
              <a:buNone/>
              <a:defRPr/>
            </a:pPr>
            <a:endParaRPr lang="en-IN" dirty="0">
              <a:latin typeface="Comic Sans MS" panose="030F0702030302020204" pitchFamily="66" charset="0"/>
            </a:endParaRPr>
          </a:p>
          <a:p>
            <a:pPr marL="0" indent="0">
              <a:buFont typeface="Wingdings 3" panose="05040102010807070707" pitchFamily="82" charset="2"/>
              <a:buNone/>
              <a:defRPr/>
            </a:pPr>
            <a:r>
              <a:rPr lang="en-IN" dirty="0">
                <a:latin typeface="Comic Sans MS" panose="030F0702030302020204" pitchFamily="66" charset="0"/>
              </a:rPr>
              <a:t>Where l = Lower limit of the median class,</a:t>
            </a:r>
          </a:p>
          <a:p>
            <a:pPr marL="0" indent="0">
              <a:buFont typeface="Wingdings 3" panose="05040102010807070707" pitchFamily="82" charset="2"/>
              <a:buNone/>
              <a:defRPr/>
            </a:pPr>
            <a:r>
              <a:rPr lang="en-IN" dirty="0">
                <a:latin typeface="Comic Sans MS" panose="030F0702030302020204" pitchFamily="66" charset="0"/>
              </a:rPr>
              <a:t>f = Frequency of the median class</a:t>
            </a:r>
          </a:p>
          <a:p>
            <a:pPr marL="0" indent="0">
              <a:buFont typeface="Wingdings 3" panose="05040102010807070707" pitchFamily="82" charset="2"/>
              <a:buNone/>
              <a:defRPr/>
            </a:pPr>
            <a:r>
              <a:rPr lang="en-IN" dirty="0">
                <a:latin typeface="Comic Sans MS" panose="030F0702030302020204" pitchFamily="66" charset="0"/>
              </a:rPr>
              <a:t>c = Width of the median class,</a:t>
            </a:r>
          </a:p>
          <a:p>
            <a:pPr marL="0" indent="0">
              <a:buFont typeface="Wingdings 3" panose="05040102010807070707" pitchFamily="82" charset="2"/>
              <a:buNone/>
              <a:defRPr/>
            </a:pPr>
            <a:r>
              <a:rPr lang="en-IN" dirty="0">
                <a:latin typeface="Comic Sans MS" panose="030F0702030302020204" pitchFamily="66" charset="0"/>
              </a:rPr>
              <a:t>N = The total frequency (</a:t>
            </a:r>
            <a:r>
              <a:rPr lang="en-IN" dirty="0">
                <a:latin typeface="comic sans ms" panose="030F0702030302020204" pitchFamily="66" charset="0"/>
              </a:rPr>
              <a:t>∑</a:t>
            </a:r>
            <a:r>
              <a:rPr lang="en-IN" dirty="0">
                <a:latin typeface="Comic Sans MS" panose="030F0702030302020204" pitchFamily="66" charset="0"/>
              </a:rPr>
              <a:t>f)</a:t>
            </a:r>
          </a:p>
          <a:p>
            <a:pPr marL="0" indent="0" algn="just">
              <a:buFont typeface="Wingdings 3" panose="05040102010807070707" pitchFamily="82" charset="2"/>
              <a:buNone/>
              <a:defRPr/>
            </a:pPr>
            <a:r>
              <a:rPr lang="en-IN" dirty="0">
                <a:latin typeface="Comic Sans MS" panose="030F0702030302020204" pitchFamily="66" charset="0"/>
              </a:rPr>
              <a:t>m = cumulative frequency of the class </a:t>
            </a:r>
            <a:r>
              <a:rPr lang="en-IN" dirty="0" err="1">
                <a:latin typeface="Comic Sans MS" panose="030F0702030302020204" pitchFamily="66" charset="0"/>
              </a:rPr>
              <a:t>preceeding</a:t>
            </a:r>
            <a:r>
              <a:rPr lang="en-IN" dirty="0">
                <a:latin typeface="Comic Sans MS" panose="030F0702030302020204" pitchFamily="66" charset="0"/>
              </a:rPr>
              <a:t> the median class</a:t>
            </a:r>
          </a:p>
          <a:p>
            <a:pPr>
              <a:defRPr/>
            </a:pPr>
            <a:endParaRPr lang="en-IN" dirty="0"/>
          </a:p>
        </p:txBody>
      </p:sp>
      <p:pic>
        <p:nvPicPr>
          <p:cNvPr id="64551" name="Picture 7">
            <a:extLst>
              <a:ext uri="{FF2B5EF4-FFF2-40B4-BE49-F238E27FC236}">
                <a16:creationId xmlns:a16="http://schemas.microsoft.com/office/drawing/2014/main" id="{A9E5D945-6732-4C8C-8DF9-ECF24FFDA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2328863"/>
            <a:ext cx="31527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FBCB652-861C-4847-AF71-D5B9CA086859}"/>
              </a:ext>
            </a:extLst>
          </p:cNvPr>
          <p:cNvSpPr>
            <a:spLocks noGrp="1"/>
          </p:cNvSpPr>
          <p:nvPr>
            <p:ph sz="half" idx="1"/>
          </p:nvPr>
        </p:nvSpPr>
        <p:spPr>
          <a:xfrm>
            <a:off x="5859463" y="2398713"/>
            <a:ext cx="4395787" cy="4200525"/>
          </a:xfrm>
        </p:spPr>
        <p:txBody>
          <a:bodyPr>
            <a:normAutofit fontScale="92500" lnSpcReduction="20000"/>
          </a:bodyPr>
          <a:lstStyle/>
          <a:p>
            <a:pPr marL="0" indent="0">
              <a:buFont typeface="Wingdings 3" panose="05040102010807070707" pitchFamily="82" charset="2"/>
              <a:buNone/>
              <a:defRPr/>
            </a:pPr>
            <a:r>
              <a:rPr lang="en-IN" dirty="0"/>
              <a:t>Median class  =  (N/2)</a:t>
            </a:r>
            <a:r>
              <a:rPr lang="en-IN" baseline="30000" dirty="0" err="1"/>
              <a:t>th</a:t>
            </a:r>
            <a:r>
              <a:rPr lang="en-IN" dirty="0"/>
              <a:t> value   </a:t>
            </a:r>
          </a:p>
          <a:p>
            <a:pPr marL="0" indent="0">
              <a:buFont typeface="Wingdings 3" panose="05040102010807070707" pitchFamily="82" charset="2"/>
              <a:buNone/>
              <a:defRPr/>
            </a:pPr>
            <a:r>
              <a:rPr lang="en-IN" dirty="0"/>
              <a:t>=  (40/2)</a:t>
            </a:r>
            <a:r>
              <a:rPr lang="en-IN" baseline="30000" dirty="0" err="1"/>
              <a:t>th</a:t>
            </a:r>
            <a:r>
              <a:rPr lang="en-IN" dirty="0"/>
              <a:t> value</a:t>
            </a:r>
          </a:p>
          <a:p>
            <a:pPr marL="0" indent="0">
              <a:buFont typeface="Wingdings 3" panose="05040102010807070707" pitchFamily="82" charset="2"/>
              <a:buNone/>
              <a:defRPr/>
            </a:pPr>
            <a:r>
              <a:rPr lang="en-IN" dirty="0"/>
              <a:t>=  20</a:t>
            </a:r>
            <a:r>
              <a:rPr lang="en-IN" baseline="30000" dirty="0"/>
              <a:t>th</a:t>
            </a:r>
            <a:r>
              <a:rPr lang="en-IN" dirty="0"/>
              <a:t> value</a:t>
            </a:r>
          </a:p>
          <a:p>
            <a:pPr>
              <a:buFont typeface="Wingdings 3" panose="05040102010807070707" pitchFamily="82" charset="2"/>
              <a:buChar char=""/>
              <a:defRPr/>
            </a:pPr>
            <a:r>
              <a:rPr lang="en-IN" dirty="0"/>
              <a:t>Median class  =  26- - 30</a:t>
            </a:r>
          </a:p>
          <a:p>
            <a:pPr lvl="1">
              <a:buFont typeface="Wingdings 3" panose="05040102010807070707" pitchFamily="82" charset="2"/>
              <a:buChar char=""/>
              <a:defRPr/>
            </a:pPr>
            <a:r>
              <a:rPr lang="en-IN" dirty="0"/>
              <a:t>l = 26, N//2  =  20, m = 9, f = 14 and </a:t>
            </a:r>
          </a:p>
          <a:p>
            <a:pPr marL="457200" lvl="1" indent="0">
              <a:buFont typeface="Wingdings 3" panose="05040102010807070707" pitchFamily="82" charset="2"/>
              <a:buNone/>
              <a:defRPr/>
            </a:pPr>
            <a:r>
              <a:rPr lang="en-IN" dirty="0"/>
              <a:t>c = 5</a:t>
            </a:r>
          </a:p>
          <a:p>
            <a:pPr marL="457200" lvl="1" indent="0">
              <a:buFont typeface="Wingdings 3" panose="05040102010807070707" pitchFamily="82" charset="2"/>
              <a:buNone/>
              <a:defRPr/>
            </a:pPr>
            <a:r>
              <a:rPr lang="pt-BR" dirty="0"/>
              <a:t>Substitute</a:t>
            </a:r>
          </a:p>
          <a:p>
            <a:pPr marL="457200" lvl="1" indent="0">
              <a:buFont typeface="Wingdings 3" panose="05040102010807070707" pitchFamily="82" charset="2"/>
              <a:buNone/>
              <a:defRPr/>
            </a:pPr>
            <a:endParaRPr lang="pt-BR" dirty="0"/>
          </a:p>
          <a:p>
            <a:pPr marL="457200" lvl="1" indent="0">
              <a:buFont typeface="Wingdings 3" panose="05040102010807070707" pitchFamily="82" charset="2"/>
              <a:buNone/>
              <a:defRPr/>
            </a:pPr>
            <a:r>
              <a:rPr lang="pt-BR" dirty="0"/>
              <a:t>Median  =  26 + ([20 - 9]/14) x 5</a:t>
            </a:r>
          </a:p>
          <a:p>
            <a:pPr marL="457200" lvl="1" indent="0">
              <a:buFont typeface="Wingdings 3" panose="05040102010807070707" pitchFamily="82" charset="2"/>
              <a:buNone/>
              <a:defRPr/>
            </a:pPr>
            <a:r>
              <a:rPr lang="pt-BR" dirty="0"/>
              <a:t>=  26 + (11/14) x 5</a:t>
            </a:r>
          </a:p>
          <a:p>
            <a:pPr marL="457200" lvl="1" indent="0">
              <a:buFont typeface="Wingdings 3" panose="05040102010807070707" pitchFamily="82" charset="2"/>
              <a:buNone/>
              <a:defRPr/>
            </a:pPr>
            <a:r>
              <a:rPr lang="pt-BR" dirty="0"/>
              <a:t>=  26+3.92</a:t>
            </a:r>
          </a:p>
          <a:p>
            <a:pPr marL="457200" lvl="1" indent="0">
              <a:buFont typeface="Wingdings 3" panose="05040102010807070707" pitchFamily="82" charset="2"/>
              <a:buNone/>
              <a:defRPr/>
            </a:pPr>
            <a:r>
              <a:rPr lang="pt-BR" dirty="0"/>
              <a:t>=  29.92</a:t>
            </a:r>
          </a:p>
          <a:p>
            <a:pPr marL="457200" lvl="1" indent="0">
              <a:buFont typeface="Wingdings 3" panose="05040102010807070707" pitchFamily="82" charset="2"/>
              <a:buNone/>
              <a:defRPr/>
            </a:pPr>
            <a:r>
              <a:rPr lang="pt-BR" b="1" dirty="0"/>
              <a:t>≈  30</a:t>
            </a:r>
          </a:p>
          <a:p>
            <a:pPr>
              <a:buFont typeface="Wingdings 3" panose="05040102010807070707" pitchFamily="82" charset="2"/>
              <a:buChar char=""/>
              <a:defRPr/>
            </a:pPr>
            <a:endParaRPr lang="en-IN" dirty="0"/>
          </a:p>
        </p:txBody>
      </p:sp>
      <p:sp>
        <p:nvSpPr>
          <p:cNvPr id="65539" name="Title 1">
            <a:extLst>
              <a:ext uri="{FF2B5EF4-FFF2-40B4-BE49-F238E27FC236}">
                <a16:creationId xmlns:a16="http://schemas.microsoft.com/office/drawing/2014/main" id="{004EE32C-4981-43E4-BA31-A3AC4D6C2413}"/>
              </a:ext>
            </a:extLst>
          </p:cNvPr>
          <p:cNvSpPr txBox="1">
            <a:spLocks/>
          </p:cNvSpPr>
          <p:nvPr/>
        </p:nvSpPr>
        <p:spPr bwMode="auto">
          <a:xfrm>
            <a:off x="646113" y="96838"/>
            <a:ext cx="94043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IN" altLang="en-US" sz="4200">
                <a:solidFill>
                  <a:schemeClr val="tx2"/>
                </a:solidFill>
              </a:rPr>
              <a:t>Median</a:t>
            </a:r>
          </a:p>
        </p:txBody>
      </p:sp>
      <p:graphicFrame>
        <p:nvGraphicFramePr>
          <p:cNvPr id="6" name="Table 4">
            <a:extLst>
              <a:ext uri="{FF2B5EF4-FFF2-40B4-BE49-F238E27FC236}">
                <a16:creationId xmlns:a16="http://schemas.microsoft.com/office/drawing/2014/main" id="{78F5DD76-D745-4A03-AF0B-CB9BDFFC12D6}"/>
              </a:ext>
            </a:extLst>
          </p:cNvPr>
          <p:cNvGraphicFramePr>
            <a:graphicFrameLocks noGrp="1"/>
          </p:cNvGraphicFramePr>
          <p:nvPr/>
        </p:nvGraphicFramePr>
        <p:xfrm>
          <a:off x="1406525" y="996950"/>
          <a:ext cx="8643936" cy="1111251"/>
        </p:xfrm>
        <a:graphic>
          <a:graphicData uri="http://schemas.openxmlformats.org/drawingml/2006/table">
            <a:tbl>
              <a:tblPr firstRow="1" bandRow="1">
                <a:tableStyleId>{5940675A-B579-460E-94D1-54222C63F5DA}</a:tableStyleId>
              </a:tblPr>
              <a:tblGrid>
                <a:gridCol w="1391964">
                  <a:extLst>
                    <a:ext uri="{9D8B030D-6E8A-4147-A177-3AD203B41FA5}">
                      <a16:colId xmlns:a16="http://schemas.microsoft.com/office/drawing/2014/main" val="20000"/>
                    </a:ext>
                  </a:extLst>
                </a:gridCol>
                <a:gridCol w="1077732">
                  <a:extLst>
                    <a:ext uri="{9D8B030D-6E8A-4147-A177-3AD203B41FA5}">
                      <a16:colId xmlns:a16="http://schemas.microsoft.com/office/drawing/2014/main" val="20001"/>
                    </a:ext>
                  </a:extLst>
                </a:gridCol>
                <a:gridCol w="1234848">
                  <a:extLst>
                    <a:ext uri="{9D8B030D-6E8A-4147-A177-3AD203B41FA5}">
                      <a16:colId xmlns:a16="http://schemas.microsoft.com/office/drawing/2014/main" val="20002"/>
                    </a:ext>
                  </a:extLst>
                </a:gridCol>
                <a:gridCol w="1234848">
                  <a:extLst>
                    <a:ext uri="{9D8B030D-6E8A-4147-A177-3AD203B41FA5}">
                      <a16:colId xmlns:a16="http://schemas.microsoft.com/office/drawing/2014/main" val="20003"/>
                    </a:ext>
                  </a:extLst>
                </a:gridCol>
                <a:gridCol w="1234848">
                  <a:extLst>
                    <a:ext uri="{9D8B030D-6E8A-4147-A177-3AD203B41FA5}">
                      <a16:colId xmlns:a16="http://schemas.microsoft.com/office/drawing/2014/main" val="20004"/>
                    </a:ext>
                  </a:extLst>
                </a:gridCol>
                <a:gridCol w="1234848">
                  <a:extLst>
                    <a:ext uri="{9D8B030D-6E8A-4147-A177-3AD203B41FA5}">
                      <a16:colId xmlns:a16="http://schemas.microsoft.com/office/drawing/2014/main" val="20005"/>
                    </a:ext>
                  </a:extLst>
                </a:gridCol>
                <a:gridCol w="1234848">
                  <a:extLst>
                    <a:ext uri="{9D8B030D-6E8A-4147-A177-3AD203B41FA5}">
                      <a16:colId xmlns:a16="http://schemas.microsoft.com/office/drawing/2014/main" val="20006"/>
                    </a:ext>
                  </a:extLst>
                </a:gridCol>
              </a:tblGrid>
              <a:tr h="370417">
                <a:tc>
                  <a:txBody>
                    <a:bodyPr/>
                    <a:lstStyle/>
                    <a:p>
                      <a:r>
                        <a:rPr lang="en-IN" sz="1800" dirty="0"/>
                        <a:t>Score</a:t>
                      </a:r>
                    </a:p>
                  </a:txBody>
                  <a:tcPr marL="91433" marR="91433" marT="45668" marB="45668"/>
                </a:tc>
                <a:tc>
                  <a:txBody>
                    <a:bodyPr/>
                    <a:lstStyle/>
                    <a:p>
                      <a:r>
                        <a:rPr lang="en-IN" sz="1800" dirty="0"/>
                        <a:t>41-45</a:t>
                      </a:r>
                    </a:p>
                  </a:txBody>
                  <a:tcPr marL="91433" marR="91433" marT="45668" marB="45668"/>
                </a:tc>
                <a:tc>
                  <a:txBody>
                    <a:bodyPr/>
                    <a:lstStyle/>
                    <a:p>
                      <a:r>
                        <a:rPr lang="en-IN" sz="1800" dirty="0"/>
                        <a:t>36-40</a:t>
                      </a:r>
                    </a:p>
                  </a:txBody>
                  <a:tcPr marL="91433" marR="91433" marT="45668" marB="45668"/>
                </a:tc>
                <a:tc>
                  <a:txBody>
                    <a:bodyPr/>
                    <a:lstStyle/>
                    <a:p>
                      <a:r>
                        <a:rPr lang="en-IN" sz="1800" dirty="0"/>
                        <a:t>31-35</a:t>
                      </a:r>
                    </a:p>
                  </a:txBody>
                  <a:tcPr marL="91433" marR="91433" marT="45668" marB="45668"/>
                </a:tc>
                <a:tc>
                  <a:txBody>
                    <a:bodyPr/>
                    <a:lstStyle/>
                    <a:p>
                      <a:r>
                        <a:rPr lang="en-IN" sz="1800" dirty="0"/>
                        <a:t>26-30</a:t>
                      </a:r>
                    </a:p>
                  </a:txBody>
                  <a:tcPr marL="91433" marR="91433" marT="45668" marB="45668"/>
                </a:tc>
                <a:tc>
                  <a:txBody>
                    <a:bodyPr/>
                    <a:lstStyle/>
                    <a:p>
                      <a:r>
                        <a:rPr lang="en-IN" sz="1800" dirty="0"/>
                        <a:t>21-25</a:t>
                      </a:r>
                    </a:p>
                  </a:txBody>
                  <a:tcPr marL="91433" marR="91433" marT="45668" marB="45668"/>
                </a:tc>
                <a:tc>
                  <a:txBody>
                    <a:bodyPr/>
                    <a:lstStyle/>
                    <a:p>
                      <a:r>
                        <a:rPr lang="en-IN" sz="1800" dirty="0"/>
                        <a:t>16-20</a:t>
                      </a:r>
                    </a:p>
                  </a:txBody>
                  <a:tcPr marL="91433" marR="91433" marT="45668" marB="45668"/>
                </a:tc>
                <a:extLst>
                  <a:ext uri="{0D108BD9-81ED-4DB2-BD59-A6C34878D82A}">
                    <a16:rowId xmlns:a16="http://schemas.microsoft.com/office/drawing/2014/main" val="10000"/>
                  </a:ext>
                </a:extLst>
              </a:tr>
              <a:tr h="370417">
                <a:tc>
                  <a:txBody>
                    <a:bodyPr/>
                    <a:lstStyle/>
                    <a:p>
                      <a:r>
                        <a:rPr lang="en-IN" sz="1800" dirty="0"/>
                        <a:t>Frequency</a:t>
                      </a:r>
                    </a:p>
                  </a:txBody>
                  <a:tcPr marL="91433" marR="91433" marT="45668" marB="45668"/>
                </a:tc>
                <a:tc>
                  <a:txBody>
                    <a:bodyPr/>
                    <a:lstStyle/>
                    <a:p>
                      <a:pPr algn="ctr"/>
                      <a:r>
                        <a:rPr lang="en-IN" sz="1800" dirty="0"/>
                        <a:t>1</a:t>
                      </a:r>
                    </a:p>
                  </a:txBody>
                  <a:tcPr marL="91433" marR="91433" marT="45668" marB="45668"/>
                </a:tc>
                <a:tc>
                  <a:txBody>
                    <a:bodyPr/>
                    <a:lstStyle/>
                    <a:p>
                      <a:pPr algn="ctr"/>
                      <a:r>
                        <a:rPr lang="en-IN" sz="1800" dirty="0"/>
                        <a:t>8</a:t>
                      </a:r>
                    </a:p>
                  </a:txBody>
                  <a:tcPr marL="91433" marR="91433" marT="45668" marB="45668"/>
                </a:tc>
                <a:tc>
                  <a:txBody>
                    <a:bodyPr/>
                    <a:lstStyle/>
                    <a:p>
                      <a:pPr algn="ctr"/>
                      <a:r>
                        <a:rPr lang="en-IN" sz="1800" dirty="0"/>
                        <a:t>8</a:t>
                      </a:r>
                    </a:p>
                  </a:txBody>
                  <a:tcPr marL="91433" marR="91433" marT="45668" marB="45668"/>
                </a:tc>
                <a:tc>
                  <a:txBody>
                    <a:bodyPr/>
                    <a:lstStyle/>
                    <a:p>
                      <a:pPr algn="ctr"/>
                      <a:r>
                        <a:rPr lang="en-IN" sz="1800" dirty="0"/>
                        <a:t>14</a:t>
                      </a:r>
                    </a:p>
                  </a:txBody>
                  <a:tcPr marL="91433" marR="91433" marT="45668" marB="45668"/>
                </a:tc>
                <a:tc>
                  <a:txBody>
                    <a:bodyPr/>
                    <a:lstStyle/>
                    <a:p>
                      <a:pPr algn="ctr"/>
                      <a:r>
                        <a:rPr lang="en-IN" sz="1800" dirty="0"/>
                        <a:t>7</a:t>
                      </a:r>
                    </a:p>
                  </a:txBody>
                  <a:tcPr marL="91433" marR="91433" marT="45668" marB="45668"/>
                </a:tc>
                <a:tc>
                  <a:txBody>
                    <a:bodyPr/>
                    <a:lstStyle/>
                    <a:p>
                      <a:pPr algn="ctr"/>
                      <a:r>
                        <a:rPr lang="en-IN" sz="1800" dirty="0"/>
                        <a:t>2</a:t>
                      </a:r>
                    </a:p>
                  </a:txBody>
                  <a:tcPr marL="91433" marR="91433" marT="45668" marB="45668"/>
                </a:tc>
                <a:extLst>
                  <a:ext uri="{0D108BD9-81ED-4DB2-BD59-A6C34878D82A}">
                    <a16:rowId xmlns:a16="http://schemas.microsoft.com/office/drawing/2014/main" val="10001"/>
                  </a:ext>
                </a:extLst>
              </a:tr>
              <a:tr h="370417">
                <a:tc>
                  <a:txBody>
                    <a:bodyPr/>
                    <a:lstStyle/>
                    <a:p>
                      <a:r>
                        <a:rPr lang="en-IN" sz="1800" dirty="0"/>
                        <a:t>&lt;</a:t>
                      </a:r>
                      <a:r>
                        <a:rPr lang="en-IN" sz="1800" dirty="0" err="1"/>
                        <a:t>cf</a:t>
                      </a:r>
                      <a:endParaRPr lang="en-IN" sz="1800" dirty="0"/>
                    </a:p>
                  </a:txBody>
                  <a:tcPr marL="91433" marR="91433" marT="45668" marB="45668"/>
                </a:tc>
                <a:tc>
                  <a:txBody>
                    <a:bodyPr/>
                    <a:lstStyle/>
                    <a:p>
                      <a:pPr algn="ctr"/>
                      <a:r>
                        <a:rPr lang="en-IN" sz="1800" dirty="0"/>
                        <a:t>40</a:t>
                      </a:r>
                    </a:p>
                  </a:txBody>
                  <a:tcPr marL="91433" marR="91433" marT="45668" marB="45668"/>
                </a:tc>
                <a:tc>
                  <a:txBody>
                    <a:bodyPr/>
                    <a:lstStyle/>
                    <a:p>
                      <a:pPr algn="ctr"/>
                      <a:r>
                        <a:rPr lang="en-IN" sz="1800" dirty="0"/>
                        <a:t>39</a:t>
                      </a:r>
                    </a:p>
                  </a:txBody>
                  <a:tcPr marL="91433" marR="91433" marT="45668" marB="45668"/>
                </a:tc>
                <a:tc>
                  <a:txBody>
                    <a:bodyPr/>
                    <a:lstStyle/>
                    <a:p>
                      <a:pPr algn="ctr"/>
                      <a:r>
                        <a:rPr lang="en-IN" sz="1800" dirty="0"/>
                        <a:t>31</a:t>
                      </a:r>
                    </a:p>
                  </a:txBody>
                  <a:tcPr marL="91433" marR="91433" marT="45668" marB="45668"/>
                </a:tc>
                <a:tc>
                  <a:txBody>
                    <a:bodyPr/>
                    <a:lstStyle/>
                    <a:p>
                      <a:pPr algn="ctr"/>
                      <a:r>
                        <a:rPr lang="en-IN" sz="1800" dirty="0"/>
                        <a:t>23</a:t>
                      </a:r>
                    </a:p>
                  </a:txBody>
                  <a:tcPr marL="91433" marR="91433" marT="45668" marB="45668"/>
                </a:tc>
                <a:tc>
                  <a:txBody>
                    <a:bodyPr/>
                    <a:lstStyle/>
                    <a:p>
                      <a:pPr algn="ctr"/>
                      <a:r>
                        <a:rPr lang="en-IN" sz="1800" dirty="0"/>
                        <a:t>9</a:t>
                      </a:r>
                    </a:p>
                  </a:txBody>
                  <a:tcPr marL="91433" marR="91433" marT="45668" marB="45668"/>
                </a:tc>
                <a:tc>
                  <a:txBody>
                    <a:bodyPr/>
                    <a:lstStyle/>
                    <a:p>
                      <a:pPr algn="ctr"/>
                      <a:r>
                        <a:rPr lang="en-IN" sz="1800" dirty="0"/>
                        <a:t>2</a:t>
                      </a:r>
                    </a:p>
                  </a:txBody>
                  <a:tcPr marL="91433" marR="91433" marT="45668" marB="45668"/>
                </a:tc>
                <a:extLst>
                  <a:ext uri="{0D108BD9-81ED-4DB2-BD59-A6C34878D82A}">
                    <a16:rowId xmlns:a16="http://schemas.microsoft.com/office/drawing/2014/main" val="10002"/>
                  </a:ext>
                </a:extLst>
              </a:tr>
            </a:tbl>
          </a:graphicData>
        </a:graphic>
      </p:graphicFrame>
      <p:sp>
        <p:nvSpPr>
          <p:cNvPr id="7" name="Content Placeholder 2">
            <a:extLst>
              <a:ext uri="{FF2B5EF4-FFF2-40B4-BE49-F238E27FC236}">
                <a16:creationId xmlns:a16="http://schemas.microsoft.com/office/drawing/2014/main" id="{945C14D2-2A7B-4A67-B1DE-BA400023FD0D}"/>
              </a:ext>
            </a:extLst>
          </p:cNvPr>
          <p:cNvSpPr txBox="1">
            <a:spLocks/>
          </p:cNvSpPr>
          <p:nvPr/>
        </p:nvSpPr>
        <p:spPr bwMode="auto">
          <a:xfrm>
            <a:off x="835025" y="2328863"/>
            <a:ext cx="4395788" cy="4195762"/>
          </a:xfrm>
          <a:prstGeom prst="rect">
            <a:avLst/>
          </a:prstGeom>
          <a:noFill/>
          <a:ln>
            <a:noFill/>
          </a:ln>
        </p:spPr>
        <p:txBody>
          <a:bodyPr>
            <a:normAutofit/>
          </a:bodyPr>
          <a:lstStyle>
            <a:lvl1pPr marL="342900" indent="-342900" algn="l" defTabSz="457200" rtl="0" eaLnBrk="0" fontAlgn="base" hangingPunct="0">
              <a:spcBef>
                <a:spcPts val="1000"/>
              </a:spcBef>
              <a:spcAft>
                <a:spcPct val="0"/>
              </a:spcAft>
              <a:buClr>
                <a:srgbClr val="8AD0D6"/>
              </a:buClr>
              <a:buSzPct val="80000"/>
              <a:buFont typeface="Wingdings 3" panose="05040102010807070707" pitchFamily="82" charset="2"/>
              <a:buChar char=""/>
              <a:defRPr sz="18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rgbClr val="8AD0D6"/>
              </a:buClr>
              <a:buSzPct val="80000"/>
              <a:buFont typeface="Wingdings 3" panose="05040102010807070707" pitchFamily="82" charset="2"/>
              <a:buChar char=""/>
              <a:defRPr sz="1600"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rgbClr val="8AD0D6"/>
              </a:buClr>
              <a:buSzPct val="80000"/>
              <a:buFont typeface="Wingdings 3" panose="05040102010807070707" pitchFamily="82" charset="2"/>
              <a:buChar char=""/>
              <a:defRPr sz="14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rgbClr val="8AD0D6"/>
              </a:buClr>
              <a:buSzPct val="80000"/>
              <a:buFont typeface="Wingdings 3" panose="05040102010807070707" pitchFamily="82" charset="2"/>
              <a:buChar char=""/>
              <a:defRPr sz="12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rgbClr val="8AD0D6"/>
              </a:buClr>
              <a:buSzPct val="80000"/>
              <a:buFont typeface="Wingdings 3" panose="05040102010807070707" pitchFamily="82" charset="2"/>
              <a:buChar char=""/>
              <a:defRPr sz="120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a:defRPr/>
            </a:pPr>
            <a:endParaRPr lang="en-IN" dirty="0"/>
          </a:p>
          <a:p>
            <a:pPr>
              <a:defRPr/>
            </a:pPr>
            <a:endParaRPr lang="en-IN" dirty="0"/>
          </a:p>
          <a:p>
            <a:pPr>
              <a:defRPr/>
            </a:pPr>
            <a:endParaRPr lang="en-IN" dirty="0"/>
          </a:p>
          <a:p>
            <a:pPr marL="0" indent="0">
              <a:buFont typeface="Wingdings 3" panose="05040102010807070707" pitchFamily="82" charset="2"/>
              <a:buNone/>
              <a:defRPr/>
            </a:pPr>
            <a:endParaRPr lang="en-IN" dirty="0">
              <a:latin typeface="Comic Sans MS" panose="030F0702030302020204" pitchFamily="66" charset="0"/>
            </a:endParaRPr>
          </a:p>
          <a:p>
            <a:pPr marL="0" indent="0">
              <a:buFont typeface="Wingdings 3" panose="05040102010807070707" pitchFamily="82" charset="2"/>
              <a:buNone/>
              <a:defRPr/>
            </a:pPr>
            <a:r>
              <a:rPr lang="en-IN" dirty="0">
                <a:latin typeface="Comic Sans MS" panose="030F0702030302020204" pitchFamily="66" charset="0"/>
              </a:rPr>
              <a:t>Where l = Lower limit of the median class,</a:t>
            </a:r>
          </a:p>
          <a:p>
            <a:pPr marL="0" indent="0">
              <a:buFont typeface="Wingdings 3" panose="05040102010807070707" pitchFamily="82" charset="2"/>
              <a:buNone/>
              <a:defRPr/>
            </a:pPr>
            <a:r>
              <a:rPr lang="en-IN" dirty="0">
                <a:latin typeface="Comic Sans MS" panose="030F0702030302020204" pitchFamily="66" charset="0"/>
              </a:rPr>
              <a:t>f = Frequency of the median class</a:t>
            </a:r>
          </a:p>
          <a:p>
            <a:pPr marL="0" indent="0">
              <a:buFont typeface="Wingdings 3" panose="05040102010807070707" pitchFamily="82" charset="2"/>
              <a:buNone/>
              <a:defRPr/>
            </a:pPr>
            <a:r>
              <a:rPr lang="en-IN" dirty="0">
                <a:latin typeface="Comic Sans MS" panose="030F0702030302020204" pitchFamily="66" charset="0"/>
              </a:rPr>
              <a:t>c = Width of the median class,</a:t>
            </a:r>
          </a:p>
          <a:p>
            <a:pPr marL="0" indent="0">
              <a:buFont typeface="Wingdings 3" panose="05040102010807070707" pitchFamily="82" charset="2"/>
              <a:buNone/>
              <a:defRPr/>
            </a:pPr>
            <a:r>
              <a:rPr lang="en-IN" dirty="0">
                <a:latin typeface="Comic Sans MS" panose="030F0702030302020204" pitchFamily="66" charset="0"/>
              </a:rPr>
              <a:t>N = The total frequency (</a:t>
            </a:r>
            <a:r>
              <a:rPr lang="en-IN" dirty="0">
                <a:latin typeface="comic sans ms" panose="030F0702030302020204" pitchFamily="66" charset="0"/>
              </a:rPr>
              <a:t>∑</a:t>
            </a:r>
            <a:r>
              <a:rPr lang="en-IN" dirty="0">
                <a:latin typeface="Comic Sans MS" panose="030F0702030302020204" pitchFamily="66" charset="0"/>
              </a:rPr>
              <a:t>f)</a:t>
            </a:r>
          </a:p>
          <a:p>
            <a:pPr marL="0" indent="0" algn="just">
              <a:buFont typeface="Wingdings 3" panose="05040102010807070707" pitchFamily="82" charset="2"/>
              <a:buNone/>
              <a:defRPr/>
            </a:pPr>
            <a:r>
              <a:rPr lang="en-IN" dirty="0">
                <a:latin typeface="Comic Sans MS" panose="030F0702030302020204" pitchFamily="66" charset="0"/>
              </a:rPr>
              <a:t>m = cumulative frequency of the class </a:t>
            </a:r>
            <a:r>
              <a:rPr lang="en-IN" dirty="0" err="1">
                <a:latin typeface="Comic Sans MS" panose="030F0702030302020204" pitchFamily="66" charset="0"/>
              </a:rPr>
              <a:t>preceeding</a:t>
            </a:r>
            <a:r>
              <a:rPr lang="en-IN" dirty="0">
                <a:latin typeface="Comic Sans MS" panose="030F0702030302020204" pitchFamily="66" charset="0"/>
              </a:rPr>
              <a:t> the median class</a:t>
            </a:r>
          </a:p>
          <a:p>
            <a:pPr>
              <a:defRPr/>
            </a:pPr>
            <a:endParaRPr lang="en-IN" dirty="0"/>
          </a:p>
        </p:txBody>
      </p:sp>
      <p:pic>
        <p:nvPicPr>
          <p:cNvPr id="65575" name="Picture 7">
            <a:extLst>
              <a:ext uri="{FF2B5EF4-FFF2-40B4-BE49-F238E27FC236}">
                <a16:creationId xmlns:a16="http://schemas.microsoft.com/office/drawing/2014/main" id="{614C3093-A28F-4940-BA84-9BDCD3EAA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2328863"/>
            <a:ext cx="31527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E4966BD3-E632-44D7-B8AA-6AD39BC6C07E}"/>
              </a:ext>
            </a:extLst>
          </p:cNvPr>
          <p:cNvSpPr txBox="1">
            <a:spLocks/>
          </p:cNvSpPr>
          <p:nvPr/>
        </p:nvSpPr>
        <p:spPr bwMode="auto">
          <a:xfrm>
            <a:off x="646113" y="96838"/>
            <a:ext cx="94043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defRPr>
            </a:lvl1pPr>
            <a:lvl2pPr marL="742950" indent="-285750">
              <a:spcBef>
                <a:spcPts val="1000"/>
              </a:spcBef>
              <a:buClr>
                <a:srgbClr val="8AD0D6"/>
              </a:buClr>
              <a:buSzPct val="80000"/>
              <a:buFont typeface="Wingdings 3" panose="05040102010807070707" pitchFamily="18" charset="2"/>
              <a:buChar char=""/>
              <a:defRPr>
                <a:solidFill>
                  <a:schemeClr val="tx1"/>
                </a:solidFill>
                <a:latin typeface="Century Gothic" panose="020B0502020202020204" pitchFamily="34" charset="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5pPr>
            <a:lvl6pPr marL="25146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6pPr>
            <a:lvl7pPr marL="29718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7pPr>
            <a:lvl8pPr marL="34290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8pPr>
            <a:lvl9pPr marL="3886200" indent="-228600" defTabSz="4572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defRPr>
            </a:lvl9pPr>
          </a:lstStyle>
          <a:p>
            <a:pPr algn="ctr">
              <a:spcBef>
                <a:spcPct val="0"/>
              </a:spcBef>
              <a:buClrTx/>
              <a:buSzTx/>
              <a:buFontTx/>
              <a:buNone/>
            </a:pPr>
            <a:r>
              <a:rPr lang="en-IN" altLang="en-US" sz="4200">
                <a:solidFill>
                  <a:schemeClr val="tx2"/>
                </a:solidFill>
              </a:rPr>
              <a:t>Mode</a:t>
            </a:r>
          </a:p>
        </p:txBody>
      </p:sp>
      <p:graphicFrame>
        <p:nvGraphicFramePr>
          <p:cNvPr id="6" name="Table 4">
            <a:extLst>
              <a:ext uri="{FF2B5EF4-FFF2-40B4-BE49-F238E27FC236}">
                <a16:creationId xmlns:a16="http://schemas.microsoft.com/office/drawing/2014/main" id="{8AAFDBE6-EF1E-44DF-9891-12B97747BC62}"/>
              </a:ext>
            </a:extLst>
          </p:cNvPr>
          <p:cNvGraphicFramePr>
            <a:graphicFrameLocks noGrp="1"/>
          </p:cNvGraphicFramePr>
          <p:nvPr/>
        </p:nvGraphicFramePr>
        <p:xfrm>
          <a:off x="1406525" y="996950"/>
          <a:ext cx="8643936" cy="741364"/>
        </p:xfrm>
        <a:graphic>
          <a:graphicData uri="http://schemas.openxmlformats.org/drawingml/2006/table">
            <a:tbl>
              <a:tblPr firstRow="1" bandRow="1">
                <a:tableStyleId>{5940675A-B579-460E-94D1-54222C63F5DA}</a:tableStyleId>
              </a:tblPr>
              <a:tblGrid>
                <a:gridCol w="1391964">
                  <a:extLst>
                    <a:ext uri="{9D8B030D-6E8A-4147-A177-3AD203B41FA5}">
                      <a16:colId xmlns:a16="http://schemas.microsoft.com/office/drawing/2014/main" val="20000"/>
                    </a:ext>
                  </a:extLst>
                </a:gridCol>
                <a:gridCol w="1077732">
                  <a:extLst>
                    <a:ext uri="{9D8B030D-6E8A-4147-A177-3AD203B41FA5}">
                      <a16:colId xmlns:a16="http://schemas.microsoft.com/office/drawing/2014/main" val="20001"/>
                    </a:ext>
                  </a:extLst>
                </a:gridCol>
                <a:gridCol w="1234848">
                  <a:extLst>
                    <a:ext uri="{9D8B030D-6E8A-4147-A177-3AD203B41FA5}">
                      <a16:colId xmlns:a16="http://schemas.microsoft.com/office/drawing/2014/main" val="20002"/>
                    </a:ext>
                  </a:extLst>
                </a:gridCol>
                <a:gridCol w="1234848">
                  <a:extLst>
                    <a:ext uri="{9D8B030D-6E8A-4147-A177-3AD203B41FA5}">
                      <a16:colId xmlns:a16="http://schemas.microsoft.com/office/drawing/2014/main" val="20003"/>
                    </a:ext>
                  </a:extLst>
                </a:gridCol>
                <a:gridCol w="1234848">
                  <a:extLst>
                    <a:ext uri="{9D8B030D-6E8A-4147-A177-3AD203B41FA5}">
                      <a16:colId xmlns:a16="http://schemas.microsoft.com/office/drawing/2014/main" val="20004"/>
                    </a:ext>
                  </a:extLst>
                </a:gridCol>
                <a:gridCol w="1234848">
                  <a:extLst>
                    <a:ext uri="{9D8B030D-6E8A-4147-A177-3AD203B41FA5}">
                      <a16:colId xmlns:a16="http://schemas.microsoft.com/office/drawing/2014/main" val="20005"/>
                    </a:ext>
                  </a:extLst>
                </a:gridCol>
                <a:gridCol w="1234848">
                  <a:extLst>
                    <a:ext uri="{9D8B030D-6E8A-4147-A177-3AD203B41FA5}">
                      <a16:colId xmlns:a16="http://schemas.microsoft.com/office/drawing/2014/main" val="20006"/>
                    </a:ext>
                  </a:extLst>
                </a:gridCol>
              </a:tblGrid>
              <a:tr h="370682">
                <a:tc>
                  <a:txBody>
                    <a:bodyPr/>
                    <a:lstStyle/>
                    <a:p>
                      <a:r>
                        <a:rPr lang="en-IN" sz="1800" dirty="0"/>
                        <a:t>Score</a:t>
                      </a:r>
                    </a:p>
                  </a:txBody>
                  <a:tcPr marL="91433" marR="91433" marT="45700" marB="45700"/>
                </a:tc>
                <a:tc>
                  <a:txBody>
                    <a:bodyPr/>
                    <a:lstStyle/>
                    <a:p>
                      <a:r>
                        <a:rPr lang="en-IN" sz="1800" dirty="0"/>
                        <a:t>41-45</a:t>
                      </a:r>
                    </a:p>
                  </a:txBody>
                  <a:tcPr marL="91433" marR="91433" marT="45700" marB="45700"/>
                </a:tc>
                <a:tc>
                  <a:txBody>
                    <a:bodyPr/>
                    <a:lstStyle/>
                    <a:p>
                      <a:r>
                        <a:rPr lang="en-IN" sz="1800" dirty="0"/>
                        <a:t>36-40</a:t>
                      </a:r>
                    </a:p>
                  </a:txBody>
                  <a:tcPr marL="91433" marR="91433" marT="45700" marB="45700"/>
                </a:tc>
                <a:tc>
                  <a:txBody>
                    <a:bodyPr/>
                    <a:lstStyle/>
                    <a:p>
                      <a:r>
                        <a:rPr lang="en-IN" sz="1800" dirty="0"/>
                        <a:t>31-35</a:t>
                      </a:r>
                    </a:p>
                  </a:txBody>
                  <a:tcPr marL="91433" marR="91433" marT="45700" marB="45700"/>
                </a:tc>
                <a:tc>
                  <a:txBody>
                    <a:bodyPr/>
                    <a:lstStyle/>
                    <a:p>
                      <a:r>
                        <a:rPr lang="en-IN" sz="1800" dirty="0"/>
                        <a:t>26-30</a:t>
                      </a:r>
                    </a:p>
                  </a:txBody>
                  <a:tcPr marL="91433" marR="91433" marT="45700" marB="45700"/>
                </a:tc>
                <a:tc>
                  <a:txBody>
                    <a:bodyPr/>
                    <a:lstStyle/>
                    <a:p>
                      <a:r>
                        <a:rPr lang="en-IN" sz="1800" dirty="0"/>
                        <a:t>21-25</a:t>
                      </a:r>
                    </a:p>
                  </a:txBody>
                  <a:tcPr marL="91433" marR="91433" marT="45700" marB="45700"/>
                </a:tc>
                <a:tc>
                  <a:txBody>
                    <a:bodyPr/>
                    <a:lstStyle/>
                    <a:p>
                      <a:r>
                        <a:rPr lang="en-IN" sz="1800" dirty="0"/>
                        <a:t>16-20</a:t>
                      </a:r>
                    </a:p>
                  </a:txBody>
                  <a:tcPr marL="91433" marR="91433" marT="45700" marB="45700"/>
                </a:tc>
                <a:extLst>
                  <a:ext uri="{0D108BD9-81ED-4DB2-BD59-A6C34878D82A}">
                    <a16:rowId xmlns:a16="http://schemas.microsoft.com/office/drawing/2014/main" val="10000"/>
                  </a:ext>
                </a:extLst>
              </a:tr>
              <a:tr h="370682">
                <a:tc>
                  <a:txBody>
                    <a:bodyPr/>
                    <a:lstStyle/>
                    <a:p>
                      <a:r>
                        <a:rPr lang="en-IN" sz="1800" dirty="0"/>
                        <a:t>Frequency</a:t>
                      </a:r>
                    </a:p>
                  </a:txBody>
                  <a:tcPr marL="91433" marR="91433" marT="45700" marB="45700"/>
                </a:tc>
                <a:tc>
                  <a:txBody>
                    <a:bodyPr/>
                    <a:lstStyle/>
                    <a:p>
                      <a:pPr algn="ctr"/>
                      <a:r>
                        <a:rPr lang="en-IN" sz="1800" dirty="0"/>
                        <a:t>1</a:t>
                      </a:r>
                    </a:p>
                  </a:txBody>
                  <a:tcPr marL="91433" marR="91433" marT="45700" marB="45700"/>
                </a:tc>
                <a:tc>
                  <a:txBody>
                    <a:bodyPr/>
                    <a:lstStyle/>
                    <a:p>
                      <a:pPr algn="ctr"/>
                      <a:r>
                        <a:rPr lang="en-IN" sz="1800" dirty="0"/>
                        <a:t>8</a:t>
                      </a:r>
                    </a:p>
                  </a:txBody>
                  <a:tcPr marL="91433" marR="91433" marT="45700" marB="45700"/>
                </a:tc>
                <a:tc>
                  <a:txBody>
                    <a:bodyPr/>
                    <a:lstStyle/>
                    <a:p>
                      <a:pPr algn="ctr"/>
                      <a:r>
                        <a:rPr lang="en-IN" sz="1800" dirty="0"/>
                        <a:t>8</a:t>
                      </a:r>
                    </a:p>
                  </a:txBody>
                  <a:tcPr marL="91433" marR="91433" marT="45700" marB="45700"/>
                </a:tc>
                <a:tc>
                  <a:txBody>
                    <a:bodyPr/>
                    <a:lstStyle/>
                    <a:p>
                      <a:pPr algn="ctr"/>
                      <a:r>
                        <a:rPr lang="en-IN" sz="1800" dirty="0"/>
                        <a:t>14</a:t>
                      </a:r>
                    </a:p>
                  </a:txBody>
                  <a:tcPr marL="91433" marR="91433" marT="45700" marB="45700"/>
                </a:tc>
                <a:tc>
                  <a:txBody>
                    <a:bodyPr/>
                    <a:lstStyle/>
                    <a:p>
                      <a:pPr algn="ctr"/>
                      <a:r>
                        <a:rPr lang="en-IN" sz="1800" dirty="0"/>
                        <a:t>7</a:t>
                      </a:r>
                    </a:p>
                  </a:txBody>
                  <a:tcPr marL="91433" marR="91433" marT="45700" marB="45700"/>
                </a:tc>
                <a:tc>
                  <a:txBody>
                    <a:bodyPr/>
                    <a:lstStyle/>
                    <a:p>
                      <a:pPr algn="ctr"/>
                      <a:r>
                        <a:rPr lang="en-IN" sz="1800" dirty="0"/>
                        <a:t>2</a:t>
                      </a:r>
                    </a:p>
                  </a:txBody>
                  <a:tcPr marL="91433" marR="91433" marT="45700" marB="45700"/>
                </a:tc>
                <a:extLst>
                  <a:ext uri="{0D108BD9-81ED-4DB2-BD59-A6C34878D82A}">
                    <a16:rowId xmlns:a16="http://schemas.microsoft.com/office/drawing/2014/main" val="10001"/>
                  </a:ext>
                </a:extLst>
              </a:tr>
            </a:tbl>
          </a:graphicData>
        </a:graphic>
      </p:graphicFrame>
      <p:sp>
        <p:nvSpPr>
          <p:cNvPr id="7" name="Content Placeholder 2">
            <a:extLst>
              <a:ext uri="{FF2B5EF4-FFF2-40B4-BE49-F238E27FC236}">
                <a16:creationId xmlns:a16="http://schemas.microsoft.com/office/drawing/2014/main" id="{9DF7D3E3-1E96-498D-80CF-DC53BCBDFC27}"/>
              </a:ext>
            </a:extLst>
          </p:cNvPr>
          <p:cNvSpPr txBox="1">
            <a:spLocks noRot="1" noChangeAspect="1" noMove="1" noResize="1" noEditPoints="1" noAdjustHandles="1" noChangeArrowheads="1" noChangeShapeType="1" noTextEdit="1"/>
          </p:cNvSpPr>
          <p:nvPr/>
        </p:nvSpPr>
        <p:spPr bwMode="auto">
          <a:xfrm>
            <a:off x="929880" y="1737895"/>
            <a:ext cx="10124807" cy="4195763"/>
          </a:xfrm>
          <a:prstGeom prst="rect">
            <a:avLst/>
          </a:prstGeom>
          <a:blipFill>
            <a:blip r:embed="rId2"/>
            <a:stretch>
              <a:fillRect l="-422"/>
            </a:stretch>
          </a:blipFill>
          <a:ln>
            <a:noFill/>
          </a:ln>
        </p:spPr>
        <p:txBody>
          <a:bodyPr/>
          <a:lstStyle/>
          <a:p>
            <a:r>
              <a:rPr lang="en-IN">
                <a:noFill/>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B09D1943-133E-4D1F-A74A-4DF0A58AAF7B}"/>
              </a:ext>
            </a:extLst>
          </p:cNvPr>
          <p:cNvSpPr>
            <a:spLocks noGrp="1" noChangeArrowheads="1"/>
          </p:cNvSpPr>
          <p:nvPr>
            <p:ph type="title"/>
          </p:nvPr>
        </p:nvSpPr>
        <p:spPr>
          <a:xfrm>
            <a:off x="646113" y="452438"/>
            <a:ext cx="9404350" cy="762000"/>
          </a:xfrm>
        </p:spPr>
        <p:txBody>
          <a:bodyPr/>
          <a:lstStyle/>
          <a:p>
            <a:r>
              <a:rPr lang="en-IN" altLang="en-US"/>
              <a:t>HW</a:t>
            </a:r>
          </a:p>
        </p:txBody>
      </p:sp>
      <p:sp>
        <p:nvSpPr>
          <p:cNvPr id="3" name="Content Placeholder 2">
            <a:extLst>
              <a:ext uri="{FF2B5EF4-FFF2-40B4-BE49-F238E27FC236}">
                <a16:creationId xmlns:a16="http://schemas.microsoft.com/office/drawing/2014/main" id="{ABBDA706-EB65-4838-B794-A0EBD09E12E6}"/>
              </a:ext>
            </a:extLst>
          </p:cNvPr>
          <p:cNvSpPr>
            <a:spLocks noGrp="1" noChangeArrowheads="1"/>
          </p:cNvSpPr>
          <p:nvPr>
            <p:ph sz="half" idx="1"/>
          </p:nvPr>
        </p:nvSpPr>
        <p:spPr>
          <a:xfrm>
            <a:off x="1103313" y="2060575"/>
            <a:ext cx="9024937" cy="4195763"/>
          </a:xfrm>
        </p:spPr>
        <p:txBody>
          <a:bodyPr/>
          <a:lstStyle/>
          <a:p>
            <a:endParaRPr lang="en-IN" altLang="en-US"/>
          </a:p>
        </p:txBody>
      </p:sp>
      <p:pic>
        <p:nvPicPr>
          <p:cNvPr id="67588" name="Picture 5">
            <a:extLst>
              <a:ext uri="{FF2B5EF4-FFF2-40B4-BE49-F238E27FC236}">
                <a16:creationId xmlns:a16="http://schemas.microsoft.com/office/drawing/2014/main" id="{794B39D3-EA7C-42FD-9D85-B0803FEAF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75" y="1077913"/>
            <a:ext cx="8669338"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23545D4C-7B07-4FA8-ABB5-C2F0ADB852D7}"/>
              </a:ext>
            </a:extLst>
          </p:cNvPr>
          <p:cNvSpPr>
            <a:spLocks noGrp="1" noChangeArrowheads="1"/>
          </p:cNvSpPr>
          <p:nvPr>
            <p:ph type="title"/>
          </p:nvPr>
        </p:nvSpPr>
        <p:spPr>
          <a:xfrm>
            <a:off x="646113" y="452438"/>
            <a:ext cx="9404350" cy="749300"/>
          </a:xfrm>
        </p:spPr>
        <p:txBody>
          <a:bodyPr/>
          <a:lstStyle/>
          <a:p>
            <a:r>
              <a:rPr lang="en-IN" altLang="en-US"/>
              <a:t>Box Plot</a:t>
            </a:r>
          </a:p>
        </p:txBody>
      </p:sp>
      <p:pic>
        <p:nvPicPr>
          <p:cNvPr id="68611" name="Picture 2" descr="Q3 &#10;a) Suppose that the data for analysis includes the attribute salary. We have the following [10] &#10;values for salary (in thousands of dollars), shovm in increasing order: 30, 36, 47, 50, &#10;52, 52, 56, 60, 63, 70, 70, 110. &#10;(i) What are the mean, median, mode and midrange of the data? &#10;(ii) Find thefirst quartile (QI) and the third quartile (Q3) of the data. &#10;(iii)Show a boxplot of the data. ">
            <a:extLst>
              <a:ext uri="{FF2B5EF4-FFF2-40B4-BE49-F238E27FC236}">
                <a16:creationId xmlns:a16="http://schemas.microsoft.com/office/drawing/2014/main" id="{04B81F0D-1BA6-4A24-B43D-233B552620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46113" y="1201738"/>
            <a:ext cx="10148887" cy="1104900"/>
          </a:xfr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8B8B-7C4C-6AA0-C178-140F480E7B8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67D977-7208-4428-EE48-546C994860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7C72D39-7D3D-2A0C-3E05-DD3B85C63863}"/>
              </a:ext>
            </a:extLst>
          </p:cNvPr>
          <p:cNvPicPr>
            <a:picLocks noChangeAspect="1"/>
          </p:cNvPicPr>
          <p:nvPr/>
        </p:nvPicPr>
        <p:blipFill rotWithShape="1">
          <a:blip r:embed="rId2"/>
          <a:srcRect l="47419" t="33042" r="19221" b="19089"/>
          <a:stretch/>
        </p:blipFill>
        <p:spPr>
          <a:xfrm>
            <a:off x="2454546" y="2172187"/>
            <a:ext cx="4042612" cy="3262965"/>
          </a:xfrm>
          <a:prstGeom prst="rect">
            <a:avLst/>
          </a:prstGeom>
        </p:spPr>
      </p:pic>
    </p:spTree>
    <p:extLst>
      <p:ext uri="{BB962C8B-B14F-4D97-AF65-F5344CB8AC3E}">
        <p14:creationId xmlns:p14="http://schemas.microsoft.com/office/powerpoint/2010/main" val="7763707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C7C60F-C4A2-818D-3C85-772142BA03DF}"/>
              </a:ext>
            </a:extLst>
          </p:cNvPr>
          <p:cNvPicPr>
            <a:picLocks noChangeAspect="1"/>
          </p:cNvPicPr>
          <p:nvPr/>
        </p:nvPicPr>
        <p:blipFill rotWithShape="1">
          <a:blip r:embed="rId2"/>
          <a:srcRect l="50000" t="40000" r="22789" b="43298"/>
          <a:stretch/>
        </p:blipFill>
        <p:spPr>
          <a:xfrm>
            <a:off x="1462900" y="1869296"/>
            <a:ext cx="3317507" cy="1145406"/>
          </a:xfrm>
          <a:prstGeom prst="rect">
            <a:avLst/>
          </a:prstGeom>
        </p:spPr>
      </p:pic>
      <p:pic>
        <p:nvPicPr>
          <p:cNvPr id="7" name="Picture 6">
            <a:extLst>
              <a:ext uri="{FF2B5EF4-FFF2-40B4-BE49-F238E27FC236}">
                <a16:creationId xmlns:a16="http://schemas.microsoft.com/office/drawing/2014/main" id="{8EA650A1-C04B-F3CF-3AF4-65D98B4F6749}"/>
              </a:ext>
            </a:extLst>
          </p:cNvPr>
          <p:cNvPicPr>
            <a:picLocks noChangeAspect="1"/>
          </p:cNvPicPr>
          <p:nvPr/>
        </p:nvPicPr>
        <p:blipFill rotWithShape="1">
          <a:blip r:embed="rId3"/>
          <a:srcRect l="42710" t="20631" r="17571" b="40772"/>
          <a:stretch/>
        </p:blipFill>
        <p:spPr>
          <a:xfrm>
            <a:off x="796387" y="3014702"/>
            <a:ext cx="4842587" cy="2646947"/>
          </a:xfrm>
          <a:prstGeom prst="rect">
            <a:avLst/>
          </a:prstGeom>
        </p:spPr>
      </p:pic>
      <p:pic>
        <p:nvPicPr>
          <p:cNvPr id="9" name="Picture 8">
            <a:extLst>
              <a:ext uri="{FF2B5EF4-FFF2-40B4-BE49-F238E27FC236}">
                <a16:creationId xmlns:a16="http://schemas.microsoft.com/office/drawing/2014/main" id="{C3DD20EF-DA47-BF2B-9078-3DAC8B2E1433}"/>
              </a:ext>
            </a:extLst>
          </p:cNvPr>
          <p:cNvPicPr>
            <a:picLocks noChangeAspect="1"/>
          </p:cNvPicPr>
          <p:nvPr/>
        </p:nvPicPr>
        <p:blipFill rotWithShape="1">
          <a:blip r:embed="rId4"/>
          <a:srcRect l="42157" t="29935" r="17571" b="55509"/>
          <a:stretch/>
        </p:blipFill>
        <p:spPr>
          <a:xfrm>
            <a:off x="6517421" y="1800679"/>
            <a:ext cx="4909963" cy="998290"/>
          </a:xfrm>
          <a:prstGeom prst="rect">
            <a:avLst/>
          </a:prstGeom>
        </p:spPr>
      </p:pic>
      <p:pic>
        <p:nvPicPr>
          <p:cNvPr id="11" name="Picture 10">
            <a:extLst>
              <a:ext uri="{FF2B5EF4-FFF2-40B4-BE49-F238E27FC236}">
                <a16:creationId xmlns:a16="http://schemas.microsoft.com/office/drawing/2014/main" id="{512DC660-E206-8AF1-D027-97EDAE0454FA}"/>
              </a:ext>
            </a:extLst>
          </p:cNvPr>
          <p:cNvPicPr>
            <a:picLocks noChangeAspect="1"/>
          </p:cNvPicPr>
          <p:nvPr/>
        </p:nvPicPr>
        <p:blipFill rotWithShape="1">
          <a:blip r:embed="rId4"/>
          <a:srcRect l="42868" t="41825" r="9049" b="10636"/>
          <a:stretch/>
        </p:blipFill>
        <p:spPr>
          <a:xfrm>
            <a:off x="6219247" y="2708061"/>
            <a:ext cx="5862170" cy="3260228"/>
          </a:xfrm>
          <a:prstGeom prst="rect">
            <a:avLst/>
          </a:prstGeom>
        </p:spPr>
      </p:pic>
    </p:spTree>
    <p:extLst>
      <p:ext uri="{BB962C8B-B14F-4D97-AF65-F5344CB8AC3E}">
        <p14:creationId xmlns:p14="http://schemas.microsoft.com/office/powerpoint/2010/main" val="269560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41D8-EB26-434E-A5A9-C75EE227BAB9}"/>
              </a:ext>
            </a:extLst>
          </p:cNvPr>
          <p:cNvSpPr>
            <a:spLocks noGrp="1"/>
          </p:cNvSpPr>
          <p:nvPr>
            <p:ph type="title"/>
          </p:nvPr>
        </p:nvSpPr>
        <p:spPr>
          <a:xfrm>
            <a:off x="646113" y="193675"/>
            <a:ext cx="9404350" cy="831850"/>
          </a:xfrm>
        </p:spPr>
        <p:txBody>
          <a:bodyPr/>
          <a:lstStyle/>
          <a:p>
            <a:pPr>
              <a:defRPr/>
            </a:pPr>
            <a:r>
              <a:rPr lang="en-IN" b="1" dirty="0">
                <a:solidFill>
                  <a:schemeClr val="accent2">
                    <a:lumMod val="60000"/>
                    <a:lumOff val="40000"/>
                  </a:schemeClr>
                </a:solidFill>
                <a:latin typeface="Raleway" pitchFamily="2" charset="0"/>
              </a:rPr>
              <a:t>Discrete vs Continuous Data</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E1B05295-BFCA-4369-AB01-F9ABDF70590F}"/>
              </a:ext>
            </a:extLst>
          </p:cNvPr>
          <p:cNvSpPr>
            <a:spLocks noGrp="1"/>
          </p:cNvSpPr>
          <p:nvPr>
            <p:ph idx="1"/>
          </p:nvPr>
        </p:nvSpPr>
        <p:spPr>
          <a:xfrm>
            <a:off x="874713" y="957263"/>
            <a:ext cx="8947150" cy="5170487"/>
          </a:xfrm>
        </p:spPr>
        <p:txBody>
          <a:bodyPr>
            <a:normAutofit fontScale="92500" lnSpcReduction="10000"/>
          </a:bodyPr>
          <a:lstStyle/>
          <a:p>
            <a:pPr>
              <a:buFont typeface="Wingdings 3" panose="05040102010807070707" pitchFamily="82" charset="2"/>
              <a:buChar char=""/>
              <a:defRPr/>
            </a:pPr>
            <a:r>
              <a:rPr lang="en-IN" dirty="0"/>
              <a:t>Discrete data</a:t>
            </a:r>
          </a:p>
          <a:p>
            <a:pPr lvl="1">
              <a:buFont typeface="Wingdings 3" panose="05040102010807070707" pitchFamily="82" charset="2"/>
              <a:buChar char=""/>
              <a:defRPr/>
            </a:pPr>
            <a:r>
              <a:rPr lang="en-IN" dirty="0"/>
              <a:t>Discrete data is a count that involves only integers. The discrete values cannot be subdivided into parts.</a:t>
            </a:r>
          </a:p>
          <a:p>
            <a:pPr>
              <a:buFont typeface="Wingdings 3" panose="05040102010807070707" pitchFamily="82" charset="2"/>
              <a:buChar char=""/>
              <a:defRPr/>
            </a:pPr>
            <a:r>
              <a:rPr lang="en-IN" b="1" dirty="0">
                <a:solidFill>
                  <a:srgbClr val="339966"/>
                </a:solidFill>
                <a:latin typeface="inherit"/>
              </a:rPr>
              <a:t>Examples of discrete data:</a:t>
            </a:r>
            <a:endParaRPr lang="en-IN" dirty="0">
              <a:solidFill>
                <a:srgbClr val="444444"/>
              </a:solidFill>
              <a:latin typeface="Raleway" pitchFamily="2" charset="0"/>
            </a:endParaRPr>
          </a:p>
          <a:p>
            <a:pPr lvl="1">
              <a:buFont typeface="Arial" panose="020B0604020202020204" pitchFamily="34" charset="0"/>
              <a:buChar char="•"/>
              <a:defRPr/>
            </a:pPr>
            <a:r>
              <a:rPr lang="en-IN" dirty="0">
                <a:latin typeface="Raleway" pitchFamily="2" charset="0"/>
              </a:rPr>
              <a:t>The number of students in a class.</a:t>
            </a:r>
          </a:p>
          <a:p>
            <a:pPr lvl="1">
              <a:buFont typeface="Arial" panose="020B0604020202020204" pitchFamily="34" charset="0"/>
              <a:buChar char="•"/>
              <a:defRPr/>
            </a:pPr>
            <a:r>
              <a:rPr lang="en-IN" dirty="0">
                <a:latin typeface="Raleway" pitchFamily="2" charset="0"/>
              </a:rPr>
              <a:t>The number of workers in a company.</a:t>
            </a:r>
          </a:p>
          <a:p>
            <a:pPr lvl="1">
              <a:buFont typeface="Arial" panose="020B0604020202020204" pitchFamily="34" charset="0"/>
              <a:buChar char="•"/>
              <a:defRPr/>
            </a:pPr>
            <a:r>
              <a:rPr lang="en-IN" dirty="0">
                <a:latin typeface="Raleway" pitchFamily="2" charset="0"/>
              </a:rPr>
              <a:t>The number of test questions you answered correctly</a:t>
            </a:r>
          </a:p>
          <a:p>
            <a:pPr>
              <a:buFont typeface="Wingdings 3" panose="05040102010807070707" pitchFamily="82" charset="2"/>
              <a:buChar char=""/>
              <a:defRPr/>
            </a:pPr>
            <a:r>
              <a:rPr lang="en-IN" b="1" dirty="0">
                <a:latin typeface="inherit"/>
              </a:rPr>
              <a:t>Continuous data</a:t>
            </a:r>
            <a:endParaRPr lang="en-IN" dirty="0">
              <a:latin typeface="Raleway" pitchFamily="2" charset="0"/>
            </a:endParaRPr>
          </a:p>
          <a:p>
            <a:pPr lvl="1">
              <a:buFont typeface="Wingdings 3" panose="05040102010807070707" pitchFamily="82" charset="2"/>
              <a:buChar char=""/>
              <a:defRPr/>
            </a:pPr>
            <a:r>
              <a:rPr lang="en-IN" dirty="0">
                <a:latin typeface="Raleway" pitchFamily="2" charset="0"/>
              </a:rPr>
              <a:t>Continuous data is information that could be meaningfully divided into finer levels. It can be measured on a scale or continuum and can have almost any numeric value.</a:t>
            </a:r>
          </a:p>
          <a:p>
            <a:pPr lvl="1">
              <a:buFont typeface="Wingdings 3" panose="05040102010807070707" pitchFamily="82" charset="2"/>
              <a:buChar char=""/>
              <a:defRPr/>
            </a:pPr>
            <a:r>
              <a:rPr lang="en-IN" b="1" dirty="0">
                <a:solidFill>
                  <a:srgbClr val="339966"/>
                </a:solidFill>
                <a:latin typeface="inherit"/>
              </a:rPr>
              <a:t>Examples of continuous data:</a:t>
            </a:r>
          </a:p>
          <a:p>
            <a:pPr lvl="2">
              <a:buFont typeface="Arial" panose="020B0604020202020204" pitchFamily="34" charset="0"/>
              <a:buChar char="•"/>
              <a:defRPr/>
            </a:pPr>
            <a:r>
              <a:rPr lang="en-IN" dirty="0">
                <a:latin typeface="Raleway" pitchFamily="2" charset="0"/>
              </a:rPr>
              <a:t>The amount of time required to complete a project.</a:t>
            </a:r>
          </a:p>
          <a:p>
            <a:pPr lvl="2">
              <a:buFont typeface="Arial" panose="020B0604020202020204" pitchFamily="34" charset="0"/>
              <a:buChar char="•"/>
              <a:defRPr/>
            </a:pPr>
            <a:r>
              <a:rPr lang="en-IN" dirty="0">
                <a:latin typeface="Raleway" pitchFamily="2" charset="0"/>
              </a:rPr>
              <a:t>The height of children.</a:t>
            </a:r>
          </a:p>
          <a:p>
            <a:pPr lvl="2">
              <a:buFont typeface="Arial" panose="020B0604020202020204" pitchFamily="34" charset="0"/>
              <a:buChar char="•"/>
              <a:defRPr/>
            </a:pPr>
            <a:r>
              <a:rPr lang="en-IN" dirty="0">
                <a:latin typeface="Raleway" pitchFamily="2" charset="0"/>
              </a:rPr>
              <a:t>The square footage of a two-bedroom house.</a:t>
            </a:r>
          </a:p>
          <a:p>
            <a:pPr marL="0" indent="0">
              <a:buFont typeface="Wingdings 3" panose="05040102010807070707" pitchFamily="82" charset="2"/>
              <a:buNone/>
              <a:defRPr/>
            </a:pPr>
            <a:endParaRPr lang="en-I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1841-7C61-FFF7-792B-666A1DDCD66D}"/>
              </a:ext>
            </a:extLst>
          </p:cNvPr>
          <p:cNvSpPr>
            <a:spLocks noGrp="1"/>
          </p:cNvSpPr>
          <p:nvPr>
            <p:ph type="title"/>
          </p:nvPr>
        </p:nvSpPr>
        <p:spPr>
          <a:xfrm>
            <a:off x="1549667" y="452718"/>
            <a:ext cx="8501167" cy="500183"/>
          </a:xfrm>
        </p:spPr>
        <p:txBody>
          <a:bodyPr/>
          <a:lstStyle/>
          <a:p>
            <a:endParaRPr lang="en-IN" dirty="0"/>
          </a:p>
        </p:txBody>
      </p:sp>
      <p:pic>
        <p:nvPicPr>
          <p:cNvPr id="5" name="Picture 4">
            <a:extLst>
              <a:ext uri="{FF2B5EF4-FFF2-40B4-BE49-F238E27FC236}">
                <a16:creationId xmlns:a16="http://schemas.microsoft.com/office/drawing/2014/main" id="{2F59C3BD-C805-B5B3-7FC4-FD079E1CABB9}"/>
              </a:ext>
            </a:extLst>
          </p:cNvPr>
          <p:cNvPicPr>
            <a:picLocks noChangeAspect="1"/>
          </p:cNvPicPr>
          <p:nvPr/>
        </p:nvPicPr>
        <p:blipFill rotWithShape="1">
          <a:blip r:embed="rId2"/>
          <a:srcRect l="53063" t="27072" r="27962" b="59577"/>
          <a:stretch/>
        </p:blipFill>
        <p:spPr>
          <a:xfrm>
            <a:off x="1990269" y="2019368"/>
            <a:ext cx="2313376" cy="915551"/>
          </a:xfrm>
          <a:prstGeom prst="rect">
            <a:avLst/>
          </a:prstGeom>
        </p:spPr>
      </p:pic>
      <p:pic>
        <p:nvPicPr>
          <p:cNvPr id="7" name="Picture 6">
            <a:extLst>
              <a:ext uri="{FF2B5EF4-FFF2-40B4-BE49-F238E27FC236}">
                <a16:creationId xmlns:a16="http://schemas.microsoft.com/office/drawing/2014/main" id="{3C48B5C1-2B85-E853-2F26-C464AD476657}"/>
              </a:ext>
            </a:extLst>
          </p:cNvPr>
          <p:cNvPicPr>
            <a:picLocks noChangeAspect="1"/>
          </p:cNvPicPr>
          <p:nvPr/>
        </p:nvPicPr>
        <p:blipFill rotWithShape="1">
          <a:blip r:embed="rId3"/>
          <a:srcRect l="49441" t="37533" r="15966" b="27370"/>
          <a:stretch/>
        </p:blipFill>
        <p:spPr>
          <a:xfrm>
            <a:off x="6949440" y="3325527"/>
            <a:ext cx="3878981" cy="2213811"/>
          </a:xfrm>
          <a:prstGeom prst="rect">
            <a:avLst/>
          </a:prstGeom>
        </p:spPr>
      </p:pic>
      <p:pic>
        <p:nvPicPr>
          <p:cNvPr id="10" name="Picture 9">
            <a:extLst>
              <a:ext uri="{FF2B5EF4-FFF2-40B4-BE49-F238E27FC236}">
                <a16:creationId xmlns:a16="http://schemas.microsoft.com/office/drawing/2014/main" id="{F0AB8D64-20DF-97C0-91BF-4A8238CA2419}"/>
              </a:ext>
            </a:extLst>
          </p:cNvPr>
          <p:cNvPicPr>
            <a:picLocks noChangeAspect="1"/>
          </p:cNvPicPr>
          <p:nvPr/>
        </p:nvPicPr>
        <p:blipFill rotWithShape="1">
          <a:blip r:embed="rId2"/>
          <a:srcRect l="38366" t="46970" r="19317" b="33614"/>
          <a:stretch/>
        </p:blipFill>
        <p:spPr>
          <a:xfrm>
            <a:off x="1015779" y="3766669"/>
            <a:ext cx="5159141" cy="1331526"/>
          </a:xfrm>
          <a:prstGeom prst="rect">
            <a:avLst/>
          </a:prstGeom>
        </p:spPr>
      </p:pic>
      <p:sp>
        <p:nvSpPr>
          <p:cNvPr id="12" name="TextBox 11">
            <a:extLst>
              <a:ext uri="{FF2B5EF4-FFF2-40B4-BE49-F238E27FC236}">
                <a16:creationId xmlns:a16="http://schemas.microsoft.com/office/drawing/2014/main" id="{F9DB8F15-EC3C-074A-D274-72726198980A}"/>
              </a:ext>
            </a:extLst>
          </p:cNvPr>
          <p:cNvSpPr txBox="1"/>
          <p:nvPr/>
        </p:nvSpPr>
        <p:spPr>
          <a:xfrm>
            <a:off x="1254817" y="1297013"/>
            <a:ext cx="6097656" cy="369332"/>
          </a:xfrm>
          <a:prstGeom prst="rect">
            <a:avLst/>
          </a:prstGeom>
          <a:noFill/>
        </p:spPr>
        <p:txBody>
          <a:bodyPr wrap="square">
            <a:spAutoFit/>
          </a:bodyPr>
          <a:lstStyle/>
          <a:p>
            <a:r>
              <a:rPr lang="en-US"/>
              <a:t>Represent the following data by a Rectangle:</a:t>
            </a:r>
            <a:endParaRPr lang="en-IN" dirty="0"/>
          </a:p>
        </p:txBody>
      </p:sp>
      <p:sp>
        <p:nvSpPr>
          <p:cNvPr id="14" name="TextBox 13">
            <a:extLst>
              <a:ext uri="{FF2B5EF4-FFF2-40B4-BE49-F238E27FC236}">
                <a16:creationId xmlns:a16="http://schemas.microsoft.com/office/drawing/2014/main" id="{3259AF0D-53B6-FFA1-DCBA-06F3CAE5DF01}"/>
              </a:ext>
            </a:extLst>
          </p:cNvPr>
          <p:cNvSpPr txBox="1"/>
          <p:nvPr/>
        </p:nvSpPr>
        <p:spPr>
          <a:xfrm>
            <a:off x="633619" y="3002361"/>
            <a:ext cx="6097656" cy="646331"/>
          </a:xfrm>
          <a:prstGeom prst="rect">
            <a:avLst/>
          </a:prstGeom>
          <a:noFill/>
        </p:spPr>
        <p:txBody>
          <a:bodyPr wrap="square">
            <a:spAutoFit/>
          </a:bodyPr>
          <a:lstStyle/>
          <a:p>
            <a:r>
              <a:rPr lang="en-US" dirty="0"/>
              <a:t>To construct a Rectangle; first we find percentages and cumulative percentages as given below:</a:t>
            </a:r>
            <a:endParaRPr lang="en-IN" dirty="0"/>
          </a:p>
        </p:txBody>
      </p:sp>
    </p:spTree>
    <p:extLst>
      <p:ext uri="{BB962C8B-B14F-4D97-AF65-F5344CB8AC3E}">
        <p14:creationId xmlns:p14="http://schemas.microsoft.com/office/powerpoint/2010/main" val="3029557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1EEA-4229-D8B4-9618-8AE1A70A2CC0}"/>
              </a:ext>
            </a:extLst>
          </p:cNvPr>
          <p:cNvSpPr>
            <a:spLocks noGrp="1"/>
          </p:cNvSpPr>
          <p:nvPr>
            <p:ph type="title"/>
          </p:nvPr>
        </p:nvSpPr>
        <p:spPr>
          <a:xfrm>
            <a:off x="646111" y="452718"/>
            <a:ext cx="9404723" cy="646331"/>
          </a:xfrm>
        </p:spPr>
        <p:txBody>
          <a:bodyPr/>
          <a:lstStyle/>
          <a:p>
            <a:r>
              <a:rPr lang="en-IN" dirty="0"/>
              <a:t>Sub-divided Rectangles.</a:t>
            </a:r>
          </a:p>
        </p:txBody>
      </p:sp>
      <p:pic>
        <p:nvPicPr>
          <p:cNvPr id="5" name="Content Placeholder 4">
            <a:extLst>
              <a:ext uri="{FF2B5EF4-FFF2-40B4-BE49-F238E27FC236}">
                <a16:creationId xmlns:a16="http://schemas.microsoft.com/office/drawing/2014/main" id="{BD31ABD0-FAC7-4C4B-DCC8-BC2C9970BFA7}"/>
              </a:ext>
            </a:extLst>
          </p:cNvPr>
          <p:cNvPicPr>
            <a:picLocks noGrp="1" noChangeAspect="1"/>
          </p:cNvPicPr>
          <p:nvPr>
            <p:ph idx="1"/>
          </p:nvPr>
        </p:nvPicPr>
        <p:blipFill rotWithShape="1">
          <a:blip r:embed="rId2"/>
          <a:srcRect l="34593" t="25406" r="12114" b="48901"/>
          <a:stretch/>
        </p:blipFill>
        <p:spPr>
          <a:xfrm>
            <a:off x="1010652" y="3936348"/>
            <a:ext cx="3975234" cy="2468934"/>
          </a:xfrm>
        </p:spPr>
      </p:pic>
      <p:pic>
        <p:nvPicPr>
          <p:cNvPr id="7" name="Picture 6">
            <a:extLst>
              <a:ext uri="{FF2B5EF4-FFF2-40B4-BE49-F238E27FC236}">
                <a16:creationId xmlns:a16="http://schemas.microsoft.com/office/drawing/2014/main" id="{11553E36-1C3E-7BA8-873F-DB61633DB3D3}"/>
              </a:ext>
            </a:extLst>
          </p:cNvPr>
          <p:cNvPicPr>
            <a:picLocks noChangeAspect="1"/>
          </p:cNvPicPr>
          <p:nvPr/>
        </p:nvPicPr>
        <p:blipFill rotWithShape="1">
          <a:blip r:embed="rId3"/>
          <a:srcRect l="42158" t="39019" r="17395" b="20000"/>
          <a:stretch/>
        </p:blipFill>
        <p:spPr>
          <a:xfrm>
            <a:off x="5986915" y="3936348"/>
            <a:ext cx="4931344" cy="2810577"/>
          </a:xfrm>
          <a:prstGeom prst="rect">
            <a:avLst/>
          </a:prstGeom>
        </p:spPr>
      </p:pic>
      <p:pic>
        <p:nvPicPr>
          <p:cNvPr id="9" name="Picture 8">
            <a:extLst>
              <a:ext uri="{FF2B5EF4-FFF2-40B4-BE49-F238E27FC236}">
                <a16:creationId xmlns:a16="http://schemas.microsoft.com/office/drawing/2014/main" id="{75B2E585-A858-6AC0-4C99-FE9819387311}"/>
              </a:ext>
            </a:extLst>
          </p:cNvPr>
          <p:cNvPicPr>
            <a:picLocks noChangeAspect="1"/>
          </p:cNvPicPr>
          <p:nvPr/>
        </p:nvPicPr>
        <p:blipFill rotWithShape="1">
          <a:blip r:embed="rId4"/>
          <a:srcRect l="47925" t="47968" r="26647" b="24154"/>
          <a:stretch/>
        </p:blipFill>
        <p:spPr>
          <a:xfrm>
            <a:off x="1435539" y="1869508"/>
            <a:ext cx="3125459" cy="1927431"/>
          </a:xfrm>
          <a:prstGeom prst="rect">
            <a:avLst/>
          </a:prstGeom>
        </p:spPr>
      </p:pic>
      <p:sp>
        <p:nvSpPr>
          <p:cNvPr id="10" name="TextBox 9">
            <a:extLst>
              <a:ext uri="{FF2B5EF4-FFF2-40B4-BE49-F238E27FC236}">
                <a16:creationId xmlns:a16="http://schemas.microsoft.com/office/drawing/2014/main" id="{AB80B28F-8276-FC43-5AAB-3EE362C6121F}"/>
              </a:ext>
            </a:extLst>
          </p:cNvPr>
          <p:cNvSpPr txBox="1"/>
          <p:nvPr/>
        </p:nvSpPr>
        <p:spPr>
          <a:xfrm>
            <a:off x="745157" y="1196510"/>
            <a:ext cx="10429773" cy="369332"/>
          </a:xfrm>
          <a:prstGeom prst="rect">
            <a:avLst/>
          </a:prstGeom>
          <a:noFill/>
        </p:spPr>
        <p:txBody>
          <a:bodyPr wrap="square">
            <a:spAutoFit/>
          </a:bodyPr>
          <a:lstStyle/>
          <a:p>
            <a:r>
              <a:rPr lang="en-US" dirty="0"/>
              <a:t>The following table gives the details of monthly budgets of two families:</a:t>
            </a:r>
            <a:endParaRPr lang="en-IN" dirty="0"/>
          </a:p>
        </p:txBody>
      </p:sp>
    </p:spTree>
    <p:extLst>
      <p:ext uri="{BB962C8B-B14F-4D97-AF65-F5344CB8AC3E}">
        <p14:creationId xmlns:p14="http://schemas.microsoft.com/office/powerpoint/2010/main" val="1621348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B84C6553-7456-49DD-A0A7-98B306F43ACA}"/>
              </a:ext>
            </a:extLst>
          </p:cNvPr>
          <p:cNvSpPr>
            <a:spLocks noGrp="1" noChangeArrowheads="1"/>
          </p:cNvSpPr>
          <p:nvPr>
            <p:ph type="title"/>
          </p:nvPr>
        </p:nvSpPr>
        <p:spPr/>
        <p:txBody>
          <a:bodyPr/>
          <a:lstStyle/>
          <a:p>
            <a:pPr eaLnBrk="1" hangingPunct="1"/>
            <a:r>
              <a:rPr lang="en-US" altLang="en-US"/>
              <a:t>Primary Data Vs Secondary Data</a:t>
            </a:r>
          </a:p>
        </p:txBody>
      </p:sp>
      <p:sp>
        <p:nvSpPr>
          <p:cNvPr id="3" name="Content Placeholder 2">
            <a:extLst>
              <a:ext uri="{FF2B5EF4-FFF2-40B4-BE49-F238E27FC236}">
                <a16:creationId xmlns:a16="http://schemas.microsoft.com/office/drawing/2014/main" id="{26D9C4D9-34B1-4C15-8A4E-837F35A35A9D}"/>
              </a:ext>
            </a:extLst>
          </p:cNvPr>
          <p:cNvSpPr>
            <a:spLocks noGrp="1"/>
          </p:cNvSpPr>
          <p:nvPr>
            <p:ph idx="1"/>
          </p:nvPr>
        </p:nvSpPr>
        <p:spPr>
          <a:xfrm>
            <a:off x="1103313" y="1504950"/>
            <a:ext cx="10371137" cy="4743450"/>
          </a:xfrm>
        </p:spPr>
        <p:txBody>
          <a:bodyPr rtlCol="0">
            <a:noAutofit/>
          </a:bodyPr>
          <a:lstStyle/>
          <a:p>
            <a:pPr marL="0" indent="0" algn="just" eaLnBrk="1" fontAlgn="auto" hangingPunct="1">
              <a:spcAft>
                <a:spcPts val="0"/>
              </a:spcAft>
              <a:buClr>
                <a:schemeClr val="bg2">
                  <a:lumMod val="40000"/>
                  <a:lumOff val="60000"/>
                </a:schemeClr>
              </a:buClr>
              <a:buFont typeface="Wingdings 3" charset="2"/>
              <a:buNone/>
              <a:defRPr/>
            </a:pPr>
            <a:r>
              <a:rPr lang="en-US" sz="2600" b="1" dirty="0">
                <a:solidFill>
                  <a:srgbClr val="FFFF00"/>
                </a:solidFill>
              </a:rPr>
              <a:t>Primary Data</a:t>
            </a:r>
          </a:p>
          <a:p>
            <a:pPr algn="just" eaLnBrk="1" fontAlgn="auto" hangingPunct="1">
              <a:spcAft>
                <a:spcPts val="0"/>
              </a:spcAft>
              <a:buClr>
                <a:schemeClr val="bg2">
                  <a:lumMod val="40000"/>
                  <a:lumOff val="60000"/>
                </a:schemeClr>
              </a:buClr>
              <a:buFont typeface="Wingdings 3" charset="2"/>
              <a:buChar char=""/>
              <a:defRPr/>
            </a:pPr>
            <a:r>
              <a:rPr lang="en-US" sz="2600" dirty="0"/>
              <a:t>Primary data is the data that is collected for the first time through personal experiences or evidence, particularly for research. </a:t>
            </a:r>
          </a:p>
          <a:p>
            <a:pPr algn="just" eaLnBrk="1" fontAlgn="auto" hangingPunct="1">
              <a:spcAft>
                <a:spcPts val="0"/>
              </a:spcAft>
              <a:buClr>
                <a:schemeClr val="bg2">
                  <a:lumMod val="40000"/>
                  <a:lumOff val="60000"/>
                </a:schemeClr>
              </a:buClr>
              <a:buFont typeface="Wingdings 3" charset="2"/>
              <a:buChar char=""/>
              <a:defRPr/>
            </a:pPr>
            <a:r>
              <a:rPr lang="en-US" sz="2600" dirty="0"/>
              <a:t>It is also described as raw data or first-hand information. </a:t>
            </a:r>
          </a:p>
          <a:p>
            <a:pPr algn="just" eaLnBrk="1" fontAlgn="auto" hangingPunct="1">
              <a:spcAft>
                <a:spcPts val="0"/>
              </a:spcAft>
              <a:buClr>
                <a:schemeClr val="bg2">
                  <a:lumMod val="40000"/>
                  <a:lumOff val="60000"/>
                </a:schemeClr>
              </a:buClr>
              <a:buFont typeface="Wingdings 3" charset="2"/>
              <a:buChar char=""/>
              <a:defRPr/>
            </a:pPr>
            <a:r>
              <a:rPr lang="en-IN" sz="2600" dirty="0"/>
              <a:t>T</a:t>
            </a:r>
            <a:r>
              <a:rPr lang="en-US" sz="2600" dirty="0"/>
              <a:t>he mode of assembling the information is costly.</a:t>
            </a:r>
          </a:p>
          <a:p>
            <a:pPr algn="just" eaLnBrk="1" fontAlgn="auto" hangingPunct="1">
              <a:spcAft>
                <a:spcPts val="0"/>
              </a:spcAft>
              <a:buClr>
                <a:schemeClr val="bg2">
                  <a:lumMod val="40000"/>
                  <a:lumOff val="60000"/>
                </a:schemeClr>
              </a:buClr>
              <a:buFont typeface="Wingdings 3" charset="2"/>
              <a:buChar char=""/>
              <a:defRPr/>
            </a:pPr>
            <a:r>
              <a:rPr lang="en-US" sz="2600" dirty="0"/>
              <a:t>The data is mostly collected through observations, physical testing, mailed questionnaires, surveys, personal interviews, telephonic interviews, case studies, and focus groups, etc.</a:t>
            </a:r>
          </a:p>
          <a:p>
            <a:pPr algn="just" eaLnBrk="1" fontAlgn="auto" hangingPunct="1">
              <a:spcAft>
                <a:spcPts val="0"/>
              </a:spcAft>
              <a:buClr>
                <a:schemeClr val="bg2">
                  <a:lumMod val="40000"/>
                  <a:lumOff val="60000"/>
                </a:schemeClr>
              </a:buClr>
              <a:buFont typeface="Wingdings 3" charset="2"/>
              <a:buChar char=""/>
              <a:defRPr/>
            </a:pPr>
            <a:endParaRPr lang="en-US" sz="2600" dirty="0"/>
          </a:p>
          <a:p>
            <a:pPr algn="just" eaLnBrk="1" fontAlgn="auto" hangingPunct="1">
              <a:spcAft>
                <a:spcPts val="0"/>
              </a:spcAft>
              <a:buClr>
                <a:schemeClr val="bg2">
                  <a:lumMod val="40000"/>
                  <a:lumOff val="60000"/>
                </a:schemeClr>
              </a:buClr>
              <a:buFont typeface="Wingdings 3" charset="2"/>
              <a:buChar char=""/>
              <a:defRPr/>
            </a:pPr>
            <a:endParaRPr lang="en-US" sz="26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6A56A237-707B-40AB-BC0F-FF92723598E2}"/>
              </a:ext>
            </a:extLst>
          </p:cNvPr>
          <p:cNvSpPr>
            <a:spLocks noGrp="1" noChangeArrowheads="1"/>
          </p:cNvSpPr>
          <p:nvPr>
            <p:ph type="title"/>
          </p:nvPr>
        </p:nvSpPr>
        <p:spPr/>
        <p:txBody>
          <a:bodyPr/>
          <a:lstStyle/>
          <a:p>
            <a:pPr eaLnBrk="1" hangingPunct="1"/>
            <a:r>
              <a:rPr lang="en-US" altLang="en-US"/>
              <a:t>Primary Data Vs Secondary Data</a:t>
            </a:r>
          </a:p>
        </p:txBody>
      </p:sp>
      <p:sp>
        <p:nvSpPr>
          <p:cNvPr id="3" name="Content Placeholder 2">
            <a:extLst>
              <a:ext uri="{FF2B5EF4-FFF2-40B4-BE49-F238E27FC236}">
                <a16:creationId xmlns:a16="http://schemas.microsoft.com/office/drawing/2014/main" id="{8AE086AF-C1D8-4669-BD3B-0FC9CCEA31D0}"/>
              </a:ext>
            </a:extLst>
          </p:cNvPr>
          <p:cNvSpPr>
            <a:spLocks noGrp="1"/>
          </p:cNvSpPr>
          <p:nvPr>
            <p:ph idx="1"/>
          </p:nvPr>
        </p:nvSpPr>
        <p:spPr>
          <a:xfrm>
            <a:off x="1103313" y="1504950"/>
            <a:ext cx="10371137" cy="4743450"/>
          </a:xfrm>
        </p:spPr>
        <p:txBody>
          <a:bodyPr rtlCol="0">
            <a:noAutofit/>
          </a:bodyPr>
          <a:lstStyle/>
          <a:p>
            <a:pPr marL="0" indent="0" algn="just" eaLnBrk="1" fontAlgn="auto" hangingPunct="1">
              <a:spcAft>
                <a:spcPts val="0"/>
              </a:spcAft>
              <a:buClr>
                <a:schemeClr val="bg2">
                  <a:lumMod val="40000"/>
                  <a:lumOff val="60000"/>
                </a:schemeClr>
              </a:buClr>
              <a:buFont typeface="Wingdings 3" charset="2"/>
              <a:buNone/>
              <a:defRPr/>
            </a:pPr>
            <a:r>
              <a:rPr lang="en-IN" sz="2600" b="1" dirty="0">
                <a:solidFill>
                  <a:srgbClr val="FFFF00"/>
                </a:solidFill>
              </a:rPr>
              <a:t>Secondary Data</a:t>
            </a:r>
          </a:p>
          <a:p>
            <a:pPr algn="just" eaLnBrk="1" fontAlgn="auto" hangingPunct="1">
              <a:spcAft>
                <a:spcPts val="0"/>
              </a:spcAft>
              <a:buClr>
                <a:schemeClr val="bg2">
                  <a:lumMod val="40000"/>
                  <a:lumOff val="60000"/>
                </a:schemeClr>
              </a:buClr>
              <a:buFont typeface="Wingdings 3" charset="2"/>
              <a:buChar char=""/>
              <a:defRPr/>
            </a:pPr>
            <a:r>
              <a:rPr lang="en-IN" dirty="0"/>
              <a:t>Secondary data is a second-hand data that is already collected and recorded by some researchers for their purpose, and not for the current research problem.</a:t>
            </a:r>
          </a:p>
          <a:p>
            <a:pPr algn="just" eaLnBrk="1" fontAlgn="auto" hangingPunct="1">
              <a:spcAft>
                <a:spcPts val="0"/>
              </a:spcAft>
              <a:buClr>
                <a:schemeClr val="bg2">
                  <a:lumMod val="40000"/>
                  <a:lumOff val="60000"/>
                </a:schemeClr>
              </a:buClr>
              <a:buFont typeface="Wingdings 3" charset="2"/>
              <a:buChar char=""/>
              <a:defRPr/>
            </a:pPr>
            <a:r>
              <a:rPr lang="en-IN" dirty="0"/>
              <a:t>It is accessible in the form of data collected from different sources such as government publications, censuses, internal records of the organisation, books, journal articles, websites and reports, etc.</a:t>
            </a:r>
          </a:p>
          <a:p>
            <a:pPr algn="just" eaLnBrk="1" fontAlgn="auto" hangingPunct="1">
              <a:spcAft>
                <a:spcPts val="0"/>
              </a:spcAft>
              <a:buClr>
                <a:schemeClr val="bg2">
                  <a:lumMod val="40000"/>
                  <a:lumOff val="60000"/>
                </a:schemeClr>
              </a:buClr>
              <a:buFont typeface="Wingdings 3" charset="2"/>
              <a:buChar char=""/>
              <a:defRPr/>
            </a:pPr>
            <a:r>
              <a:rPr lang="en-US" dirty="0"/>
              <a:t>This method of gathering data is affordable, readily available, and saves cost and time. </a:t>
            </a:r>
          </a:p>
          <a:p>
            <a:pPr algn="just" eaLnBrk="1" fontAlgn="auto" hangingPunct="1">
              <a:spcAft>
                <a:spcPts val="0"/>
              </a:spcAft>
              <a:buClr>
                <a:schemeClr val="bg2">
                  <a:lumMod val="40000"/>
                  <a:lumOff val="60000"/>
                </a:schemeClr>
              </a:buClr>
              <a:buFont typeface="Wingdings 3" charset="2"/>
              <a:buChar char=""/>
              <a:defRPr/>
            </a:pPr>
            <a:r>
              <a:rPr lang="en-US" dirty="0"/>
              <a:t>However, the one disadvantage is that the information assembled is for some other purpose and may not meet the present research purpose or may not be accurate.</a:t>
            </a:r>
            <a:endParaRPr lang="en-IN" sz="2600" dirty="0"/>
          </a:p>
          <a:p>
            <a:pPr algn="just" eaLnBrk="1" fontAlgn="auto" hangingPunct="1">
              <a:spcAft>
                <a:spcPts val="0"/>
              </a:spcAft>
              <a:buClr>
                <a:schemeClr val="bg2">
                  <a:lumMod val="40000"/>
                  <a:lumOff val="60000"/>
                </a:schemeClr>
              </a:buClr>
              <a:buFont typeface="Wingdings 3" charset="2"/>
              <a:buChar char=""/>
              <a:defRPr/>
            </a:pPr>
            <a:endParaRPr lang="en-IN" sz="2600" dirty="0"/>
          </a:p>
          <a:p>
            <a:pPr algn="just" eaLnBrk="1" fontAlgn="auto" hangingPunct="1">
              <a:spcAft>
                <a:spcPts val="0"/>
              </a:spcAft>
              <a:buClr>
                <a:schemeClr val="bg2">
                  <a:lumMod val="40000"/>
                  <a:lumOff val="60000"/>
                </a:schemeClr>
              </a:buClr>
              <a:buFont typeface="Wingdings 3" charset="2"/>
              <a:buChar char=""/>
              <a:defRPr/>
            </a:pPr>
            <a:endParaRPr lang="en-IN" sz="2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43605B3A-77B4-4F73-8AC3-E98CA1F14DD4}"/>
              </a:ext>
            </a:extLst>
          </p:cNvPr>
          <p:cNvSpPr>
            <a:spLocks noGrp="1" noChangeArrowheads="1"/>
          </p:cNvSpPr>
          <p:nvPr>
            <p:ph type="title"/>
          </p:nvPr>
        </p:nvSpPr>
        <p:spPr>
          <a:xfrm>
            <a:off x="646113" y="452438"/>
            <a:ext cx="9404350" cy="788987"/>
          </a:xfrm>
        </p:spPr>
        <p:txBody>
          <a:bodyPr/>
          <a:lstStyle/>
          <a:p>
            <a:pPr eaLnBrk="1" hangingPunct="1"/>
            <a:r>
              <a:rPr lang="en-US" altLang="en-US"/>
              <a:t>Career and Job Opportunities</a:t>
            </a:r>
          </a:p>
        </p:txBody>
      </p:sp>
      <p:sp>
        <p:nvSpPr>
          <p:cNvPr id="3" name="Content Placeholder 2">
            <a:extLst>
              <a:ext uri="{FF2B5EF4-FFF2-40B4-BE49-F238E27FC236}">
                <a16:creationId xmlns:a16="http://schemas.microsoft.com/office/drawing/2014/main" id="{919806D4-FC35-42A3-A3AE-20F0FA330CF4}"/>
              </a:ext>
            </a:extLst>
          </p:cNvPr>
          <p:cNvSpPr>
            <a:spLocks noGrp="1"/>
          </p:cNvSpPr>
          <p:nvPr>
            <p:ph idx="1"/>
          </p:nvPr>
        </p:nvSpPr>
        <p:spPr>
          <a:xfrm>
            <a:off x="1201738" y="1389063"/>
            <a:ext cx="8848725" cy="2309812"/>
          </a:xfrm>
        </p:spPr>
        <p:txBody>
          <a:bodyPr rtlCol="0">
            <a:noAutofit/>
          </a:bodyPr>
          <a:lstStyle/>
          <a:p>
            <a:pPr marL="0" indent="0" algn="just" eaLnBrk="1" fontAlgn="auto" hangingPunct="1">
              <a:spcAft>
                <a:spcPts val="0"/>
              </a:spcAft>
              <a:buClr>
                <a:schemeClr val="bg2">
                  <a:lumMod val="40000"/>
                  <a:lumOff val="60000"/>
                </a:schemeClr>
              </a:buClr>
              <a:buFont typeface="Wingdings 3" panose="05040102010807070707" pitchFamily="82" charset="2"/>
              <a:buNone/>
              <a:defRPr/>
            </a:pPr>
            <a:r>
              <a:rPr lang="en-IN" sz="1800" dirty="0"/>
              <a:t>It’s not enough to have an MBA degree from a top-notch B-School.</a:t>
            </a:r>
          </a:p>
          <a:p>
            <a:pPr marL="0" indent="0" algn="just" eaLnBrk="1" fontAlgn="auto" hangingPunct="1">
              <a:spcAft>
                <a:spcPts val="0"/>
              </a:spcAft>
              <a:buClr>
                <a:schemeClr val="bg2">
                  <a:lumMod val="40000"/>
                  <a:lumOff val="60000"/>
                </a:schemeClr>
              </a:buClr>
              <a:buFont typeface="Wingdings 3" panose="05040102010807070707" pitchFamily="82" charset="2"/>
              <a:buNone/>
              <a:defRPr/>
            </a:pPr>
            <a:r>
              <a:rPr lang="en-IN" sz="2400" dirty="0">
                <a:solidFill>
                  <a:srgbClr val="FFFF00"/>
                </a:solidFill>
                <a:latin typeface="-apple-system"/>
              </a:rPr>
              <a:t>Quantitative analyst is </a:t>
            </a:r>
            <a:r>
              <a:rPr lang="en-IN" sz="2400" b="1" u="sng" dirty="0">
                <a:solidFill>
                  <a:srgbClr val="FFFF00"/>
                </a:solidFill>
                <a:latin typeface="-apple-system"/>
                <a:hlinkClick r:id="rId2"/>
              </a:rPr>
              <a:t>the rocket scientist of the finance world</a:t>
            </a:r>
            <a:r>
              <a:rPr lang="en-IN" sz="2400" dirty="0">
                <a:solidFill>
                  <a:srgbClr val="212121"/>
                </a:solidFill>
                <a:latin typeface="-apple-system"/>
              </a:rPr>
              <a:t>.</a:t>
            </a:r>
            <a:endParaRPr lang="en-IN" sz="2600" dirty="0"/>
          </a:p>
          <a:p>
            <a:pPr algn="just" eaLnBrk="1" fontAlgn="auto" hangingPunct="1">
              <a:spcAft>
                <a:spcPts val="0"/>
              </a:spcAft>
              <a:buClr>
                <a:schemeClr val="bg2">
                  <a:lumMod val="40000"/>
                  <a:lumOff val="60000"/>
                </a:schemeClr>
              </a:buClr>
              <a:buFont typeface="Wingdings 3" charset="2"/>
              <a:buChar char=""/>
              <a:defRPr/>
            </a:pPr>
            <a:r>
              <a:rPr lang="en-IN" sz="1800" dirty="0"/>
              <a:t>quantitative analysts apply a blend of techniques and knowledge</a:t>
            </a:r>
          </a:p>
          <a:p>
            <a:pPr marL="0" indent="0" algn="just" eaLnBrk="1" fontAlgn="auto" hangingPunct="1">
              <a:spcAft>
                <a:spcPts val="0"/>
              </a:spcAft>
              <a:buClr>
                <a:schemeClr val="bg2">
                  <a:lumMod val="40000"/>
                  <a:lumOff val="60000"/>
                </a:schemeClr>
              </a:buClr>
              <a:buFont typeface="Wingdings 3" panose="05040102010807070707" pitchFamily="82" charset="2"/>
              <a:buNone/>
              <a:defRPr/>
            </a:pPr>
            <a:r>
              <a:rPr lang="en-IN" sz="1800" dirty="0"/>
              <a:t>	 from multiple disciplines including </a:t>
            </a:r>
          </a:p>
          <a:p>
            <a:pPr lvl="1" algn="just" eaLnBrk="1" fontAlgn="auto" hangingPunct="1">
              <a:spcAft>
                <a:spcPts val="0"/>
              </a:spcAft>
              <a:buClr>
                <a:schemeClr val="bg2">
                  <a:lumMod val="40000"/>
                  <a:lumOff val="60000"/>
                </a:schemeClr>
              </a:buClr>
              <a:buFont typeface="Wingdings 3" charset="2"/>
              <a:buChar char=""/>
              <a:defRPr/>
            </a:pPr>
            <a:r>
              <a:rPr lang="en-IN" sz="1600" dirty="0"/>
              <a:t>Finance, Economics, mathematics, statistics</a:t>
            </a:r>
          </a:p>
          <a:p>
            <a:pPr lvl="1" algn="just" eaLnBrk="1" fontAlgn="auto" hangingPunct="1">
              <a:spcAft>
                <a:spcPts val="0"/>
              </a:spcAft>
              <a:buClr>
                <a:schemeClr val="bg2">
                  <a:lumMod val="40000"/>
                  <a:lumOff val="60000"/>
                </a:schemeClr>
              </a:buClr>
              <a:buFont typeface="Wingdings 3" charset="2"/>
              <a:buChar char=""/>
              <a:defRPr/>
            </a:pPr>
            <a:r>
              <a:rPr lang="en-IN" sz="1600" dirty="0"/>
              <a:t>and computer science. </a:t>
            </a:r>
          </a:p>
          <a:p>
            <a:pPr marL="457200" lvl="1" indent="0" algn="just" eaLnBrk="1" fontAlgn="auto" hangingPunct="1">
              <a:spcAft>
                <a:spcPts val="0"/>
              </a:spcAft>
              <a:buClr>
                <a:schemeClr val="bg2">
                  <a:lumMod val="40000"/>
                  <a:lumOff val="60000"/>
                </a:schemeClr>
              </a:buClr>
              <a:buFont typeface="Wingdings 3" panose="05040102010807070707" pitchFamily="82" charset="2"/>
              <a:buNone/>
              <a:defRPr/>
            </a:pPr>
            <a:r>
              <a:rPr lang="en-IN" sz="1600" dirty="0"/>
              <a:t>Quant Analyst earn an average of </a:t>
            </a:r>
            <a:r>
              <a:rPr lang="en-IN" sz="1600" b="1" dirty="0"/>
              <a:t>₹17lakhs</a:t>
            </a:r>
            <a:r>
              <a:rPr lang="en-IN" sz="1600" dirty="0"/>
              <a:t>, mostly ranging from ₹14lakhs per year to ₹23lakhs per year</a:t>
            </a:r>
          </a:p>
          <a:p>
            <a:pPr marL="457200" lvl="1" indent="0" algn="just" eaLnBrk="1" fontAlgn="auto" hangingPunct="1">
              <a:spcAft>
                <a:spcPts val="0"/>
              </a:spcAft>
              <a:buClr>
                <a:schemeClr val="bg2">
                  <a:lumMod val="40000"/>
                  <a:lumOff val="60000"/>
                </a:schemeClr>
              </a:buClr>
              <a:buFont typeface="Wingdings 3" panose="05040102010807070707" pitchFamily="82" charset="2"/>
              <a:buNone/>
              <a:defRPr/>
            </a:pPr>
            <a:r>
              <a:rPr lang="en-IN" sz="1600" dirty="0"/>
              <a:t> There is a high demand for quantitative analysts, but very low supply</a:t>
            </a:r>
          </a:p>
          <a:p>
            <a:pPr marL="0" indent="0" algn="just" eaLnBrk="1" fontAlgn="auto" hangingPunct="1">
              <a:spcAft>
                <a:spcPts val="0"/>
              </a:spcAft>
              <a:buClr>
                <a:schemeClr val="bg2">
                  <a:lumMod val="40000"/>
                  <a:lumOff val="60000"/>
                </a:schemeClr>
              </a:buClr>
              <a:buFont typeface="Wingdings 3" panose="05040102010807070707" pitchFamily="82" charset="2"/>
              <a:buNone/>
              <a:defRPr/>
            </a:pPr>
            <a:r>
              <a:rPr lang="en-IN" sz="2600" dirty="0"/>
              <a:t>Can a quantitative analyst become a data scientist?</a:t>
            </a:r>
          </a:p>
          <a:p>
            <a:pPr marL="0" indent="0" algn="ctr" eaLnBrk="1" fontAlgn="auto" hangingPunct="1">
              <a:spcAft>
                <a:spcPts val="0"/>
              </a:spcAft>
              <a:buClr>
                <a:schemeClr val="bg2">
                  <a:lumMod val="40000"/>
                  <a:lumOff val="60000"/>
                </a:schemeClr>
              </a:buClr>
              <a:buFont typeface="Wingdings 3" panose="05040102010807070707" pitchFamily="82" charset="2"/>
              <a:buNone/>
              <a:defRPr/>
            </a:pPr>
            <a:r>
              <a:rPr lang="en-IN" sz="2600" dirty="0"/>
              <a:t>The answer to this is </a:t>
            </a:r>
            <a:r>
              <a:rPr lang="en-IN" sz="2600" dirty="0">
                <a:solidFill>
                  <a:srgbClr val="FFFF00"/>
                </a:solidFill>
              </a:rPr>
              <a:t>YES</a:t>
            </a:r>
            <a:r>
              <a:rPr lang="en-IN" sz="2600" dirty="0"/>
              <a:t>. </a:t>
            </a:r>
          </a:p>
          <a:p>
            <a:pPr marL="0" indent="0" eaLnBrk="1" fontAlgn="auto" hangingPunct="1">
              <a:spcAft>
                <a:spcPts val="0"/>
              </a:spcAft>
              <a:buClr>
                <a:schemeClr val="bg2">
                  <a:lumMod val="40000"/>
                  <a:lumOff val="60000"/>
                </a:schemeClr>
              </a:buClr>
              <a:buFont typeface="Wingdings 3" panose="05040102010807070707" pitchFamily="82" charset="2"/>
              <a:buNone/>
              <a:defRPr/>
            </a:pPr>
            <a:r>
              <a:rPr lang="en-IN" sz="2600" b="1" dirty="0">
                <a:solidFill>
                  <a:srgbClr val="FFFF00"/>
                </a:solidFill>
              </a:rPr>
              <a:t>Certification</a:t>
            </a:r>
            <a:r>
              <a:rPr lang="en-IN" sz="2600" dirty="0"/>
              <a:t>:                                                                     </a:t>
            </a:r>
            <a:endParaRPr lang="en-US" sz="2600" dirty="0"/>
          </a:p>
        </p:txBody>
      </p:sp>
      <p:pic>
        <p:nvPicPr>
          <p:cNvPr id="72708" name="Picture 1">
            <a:extLst>
              <a:ext uri="{FF2B5EF4-FFF2-40B4-BE49-F238E27FC236}">
                <a16:creationId xmlns:a16="http://schemas.microsoft.com/office/drawing/2014/main" id="{EBA4F25C-4870-4A99-8B1F-F21CEC59C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1313" y="1389063"/>
            <a:ext cx="2287587"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2305486-D66D-4798-B33C-1EDA17C92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150" y="5881688"/>
            <a:ext cx="16113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descr="Indian Institute Of Bangalore">
            <a:extLst>
              <a:ext uri="{FF2B5EF4-FFF2-40B4-BE49-F238E27FC236}">
                <a16:creationId xmlns:a16="http://schemas.microsoft.com/office/drawing/2014/main" id="{FBB280B7-FE2C-442A-8F58-2FFF85E4F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876925"/>
            <a:ext cx="2932113"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8E022-84C2-4405-92A4-5AC6E40FA133}"/>
              </a:ext>
            </a:extLst>
          </p:cNvPr>
          <p:cNvSpPr>
            <a:spLocks noGrp="1"/>
          </p:cNvSpPr>
          <p:nvPr>
            <p:ph idx="1"/>
          </p:nvPr>
        </p:nvSpPr>
        <p:spPr>
          <a:xfrm>
            <a:off x="3441700" y="725488"/>
            <a:ext cx="6794500" cy="3273425"/>
          </a:xfrm>
        </p:spPr>
        <p:txBody>
          <a:bodyPr rtlCol="0">
            <a:noAutofit/>
          </a:bodyPr>
          <a:lstStyle/>
          <a:p>
            <a:pPr algn="just" eaLnBrk="1" fontAlgn="auto" hangingPunct="1">
              <a:spcAft>
                <a:spcPts val="0"/>
              </a:spcAft>
              <a:buClr>
                <a:schemeClr val="bg2">
                  <a:lumMod val="40000"/>
                  <a:lumOff val="60000"/>
                </a:schemeClr>
              </a:buClr>
              <a:buFont typeface="Wingdings 3" charset="2"/>
              <a:buChar char=""/>
              <a:defRPr/>
            </a:pPr>
            <a:endParaRPr lang="en-IN" sz="2600" dirty="0"/>
          </a:p>
          <a:p>
            <a:pPr marL="0" indent="0" algn="just" eaLnBrk="1" fontAlgn="auto" hangingPunct="1">
              <a:spcAft>
                <a:spcPts val="0"/>
              </a:spcAft>
              <a:buClr>
                <a:schemeClr val="bg2">
                  <a:lumMod val="40000"/>
                  <a:lumOff val="60000"/>
                </a:schemeClr>
              </a:buClr>
              <a:buFont typeface="Wingdings 3" panose="05040102010807070707" pitchFamily="82" charset="2"/>
              <a:buNone/>
              <a:defRPr/>
            </a:pPr>
            <a:endParaRPr lang="en-IN" sz="2600" dirty="0"/>
          </a:p>
        </p:txBody>
      </p:sp>
      <p:pic>
        <p:nvPicPr>
          <p:cNvPr id="73731" name="Picture 3">
            <a:extLst>
              <a:ext uri="{FF2B5EF4-FFF2-40B4-BE49-F238E27FC236}">
                <a16:creationId xmlns:a16="http://schemas.microsoft.com/office/drawing/2014/main" id="{67296296-C325-481C-AC8B-C5428C3F8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900" y="2627313"/>
            <a:ext cx="56642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a:extLst>
              <a:ext uri="{FF2B5EF4-FFF2-40B4-BE49-F238E27FC236}">
                <a16:creationId xmlns:a16="http://schemas.microsoft.com/office/drawing/2014/main" id="{D2D88FBB-1F59-42A9-93F6-D97E19F5F324}"/>
              </a:ext>
            </a:extLst>
          </p:cNvPr>
          <p:cNvSpPr>
            <a:spLocks noGrp="1" noChangeArrowheads="1"/>
          </p:cNvSpPr>
          <p:nvPr>
            <p:ph type="title"/>
          </p:nvPr>
        </p:nvSpPr>
        <p:spPr>
          <a:xfrm>
            <a:off x="741363" y="371475"/>
            <a:ext cx="9404350" cy="476250"/>
          </a:xfrm>
        </p:spPr>
        <p:txBody>
          <a:bodyPr>
            <a:normAutofit fontScale="90000"/>
          </a:bodyPr>
          <a:lstStyle/>
          <a:p>
            <a:pPr eaLnBrk="1" hangingPunct="1"/>
            <a:r>
              <a:rPr lang="en-US" altLang="en-US" b="1"/>
              <a:t>Classification of Data</a:t>
            </a:r>
            <a:endParaRPr lang="en-IN" altLang="en-US"/>
          </a:p>
        </p:txBody>
      </p:sp>
      <p:sp>
        <p:nvSpPr>
          <p:cNvPr id="13314" name="Content Placeholder 2">
            <a:extLst>
              <a:ext uri="{FF2B5EF4-FFF2-40B4-BE49-F238E27FC236}">
                <a16:creationId xmlns:a16="http://schemas.microsoft.com/office/drawing/2014/main" id="{0694084F-56B4-4C57-A085-0CE27AFA6E3D}"/>
              </a:ext>
            </a:extLst>
          </p:cNvPr>
          <p:cNvSpPr>
            <a:spLocks noGrp="1" noChangeArrowheads="1"/>
          </p:cNvSpPr>
          <p:nvPr>
            <p:ph idx="1"/>
          </p:nvPr>
        </p:nvSpPr>
        <p:spPr>
          <a:xfrm>
            <a:off x="874713" y="1028700"/>
            <a:ext cx="9404350" cy="4567238"/>
          </a:xfrm>
        </p:spPr>
        <p:txBody>
          <a:bodyPr>
            <a:normAutofit lnSpcReduction="10000"/>
          </a:bodyPr>
          <a:lstStyle/>
          <a:p>
            <a:r>
              <a:rPr lang="en-IN" altLang="en-US"/>
              <a:t>The placement of data in different homogenous groups based on some characteristics or criteria is called </a:t>
            </a:r>
            <a:r>
              <a:rPr lang="en-IN" altLang="en-US" b="1">
                <a:solidFill>
                  <a:srgbClr val="FFFF00"/>
                </a:solidFill>
              </a:rPr>
              <a:t>classification</a:t>
            </a:r>
            <a:r>
              <a:rPr lang="en-IN" altLang="en-US" b="1"/>
              <a:t>.</a:t>
            </a:r>
            <a:r>
              <a:rPr lang="en-IN" altLang="en-US"/>
              <a:t> </a:t>
            </a:r>
          </a:p>
          <a:p>
            <a:r>
              <a:rPr lang="en-IN" altLang="en-US"/>
              <a:t>The classified data is presented in the form of well-arranged </a:t>
            </a:r>
            <a:r>
              <a:rPr lang="en-IN" altLang="en-US" b="1">
                <a:solidFill>
                  <a:srgbClr val="FFFF00"/>
                </a:solidFill>
              </a:rPr>
              <a:t>Tables.</a:t>
            </a:r>
          </a:p>
          <a:p>
            <a:pPr lvl="1"/>
            <a:r>
              <a:rPr lang="en-IN" altLang="en-US"/>
              <a:t>Systematics arrangement of data in rows and/or columns is called as </a:t>
            </a:r>
            <a:r>
              <a:rPr lang="en-IN" altLang="en-US" b="1">
                <a:solidFill>
                  <a:srgbClr val="FFFF00"/>
                </a:solidFill>
              </a:rPr>
              <a:t>Tables</a:t>
            </a:r>
          </a:p>
          <a:p>
            <a:endParaRPr lang="en-IN" altLang="en-US" b="1">
              <a:solidFill>
                <a:srgbClr val="FFFF00"/>
              </a:solidFill>
            </a:endParaRPr>
          </a:p>
          <a:p>
            <a:r>
              <a:rPr lang="en-IN" altLang="en-US"/>
              <a:t>Some norms for ideal classification and tabulation are</a:t>
            </a:r>
          </a:p>
          <a:p>
            <a:pPr lvl="1"/>
            <a:r>
              <a:rPr lang="en-IN" altLang="en-US"/>
              <a:t>The classes should be complete and non-overlapping</a:t>
            </a:r>
          </a:p>
          <a:p>
            <a:pPr lvl="2"/>
            <a:r>
              <a:rPr lang="en-IN" altLang="en-US"/>
              <a:t>Ex classify people according to marital status</a:t>
            </a:r>
          </a:p>
          <a:p>
            <a:pPr lvl="1"/>
            <a:r>
              <a:rPr lang="en-IN" altLang="en-US"/>
              <a:t>Clarity of classes </a:t>
            </a:r>
          </a:p>
          <a:p>
            <a:pPr lvl="1"/>
            <a:r>
              <a:rPr lang="en-IN" altLang="en-US"/>
              <a:t>Use standardized of classes  so that comparison of results on time to time becomes easy</a:t>
            </a:r>
          </a:p>
          <a:p>
            <a:pPr lvl="1"/>
            <a:r>
              <a:rPr lang="en-IN" altLang="en-US"/>
              <a:t>The units of the class should be same.</a:t>
            </a:r>
          </a:p>
          <a:p>
            <a:endParaRPr lang="en-IN" alt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69179B61036B479E5554F305409592" ma:contentTypeVersion="0" ma:contentTypeDescription="Create a new document." ma:contentTypeScope="" ma:versionID="35b05e5c7bbcec8956d4488160c876b0">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B64667-AD1F-4A6C-ADA3-7773754FCCAF}">
  <ds:schemaRefs>
    <ds:schemaRef ds:uri="http://schemas.microsoft.com/sharepoint/v3/contenttype/forms"/>
  </ds:schemaRefs>
</ds:datastoreItem>
</file>

<file path=customXml/itemProps2.xml><?xml version="1.0" encoding="utf-8"?>
<ds:datastoreItem xmlns:ds="http://schemas.openxmlformats.org/officeDocument/2006/customXml" ds:itemID="{420DB740-A804-417C-B142-DB19FFE3EE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Ion</Template>
  <TotalTime>13598</TotalTime>
  <Words>7416</Words>
  <Application>Microsoft Office PowerPoint</Application>
  <PresentationFormat>Widescreen</PresentationFormat>
  <Paragraphs>1023</Paragraphs>
  <Slides>85</Slides>
  <Notes>0</Notes>
  <HiddenSlides>2</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85</vt:i4>
      </vt:variant>
    </vt:vector>
  </HeadingPairs>
  <TitlesOfParts>
    <vt:vector size="109" baseType="lpstr">
      <vt:lpstr>-apple-system</vt:lpstr>
      <vt:lpstr>Arial</vt:lpstr>
      <vt:lpstr>Arial Narrow</vt:lpstr>
      <vt:lpstr>Bookman-Demi</vt:lpstr>
      <vt:lpstr>Calibri</vt:lpstr>
      <vt:lpstr>Century Gothic</vt:lpstr>
      <vt:lpstr>charter</vt:lpstr>
      <vt:lpstr>Comic Sans MS</vt:lpstr>
      <vt:lpstr>Comic Sans MS</vt:lpstr>
      <vt:lpstr>GothamSSm</vt:lpstr>
      <vt:lpstr>Helvetica Neue</vt:lpstr>
      <vt:lpstr>inherit</vt:lpstr>
      <vt:lpstr>Menlo</vt:lpstr>
      <vt:lpstr>NexusSans</vt:lpstr>
      <vt:lpstr>Raleway</vt:lpstr>
      <vt:lpstr>Roboto</vt:lpstr>
      <vt:lpstr>Source Sans Pro</vt:lpstr>
      <vt:lpstr>Times New Roman</vt:lpstr>
      <vt:lpstr>Times-Bold</vt:lpstr>
      <vt:lpstr>Times-Italic</vt:lpstr>
      <vt:lpstr>Times-Roman</vt:lpstr>
      <vt:lpstr>Wingdings</vt:lpstr>
      <vt:lpstr>Wingdings 3</vt:lpstr>
      <vt:lpstr>Ion</vt:lpstr>
      <vt:lpstr>PowerPoint Presentation</vt:lpstr>
      <vt:lpstr>Why we need Quantitative Analysis(quants)</vt:lpstr>
      <vt:lpstr>How does quantitative analysis work?</vt:lpstr>
      <vt:lpstr>PowerPoint Presentation</vt:lpstr>
      <vt:lpstr>PowerPoint Presentation</vt:lpstr>
      <vt:lpstr>Qualitative and  Quantitative Data</vt:lpstr>
      <vt:lpstr>Nominal  and  Ordinal Data</vt:lpstr>
      <vt:lpstr>Discrete vs Continuous Data</vt:lpstr>
      <vt:lpstr>Classification of Data</vt:lpstr>
      <vt:lpstr>Modes of Classification </vt:lpstr>
      <vt:lpstr>PowerPoint Presentation</vt:lpstr>
      <vt:lpstr>PowerPoint Presentation</vt:lpstr>
      <vt:lpstr>Quantitative classification</vt:lpstr>
      <vt:lpstr>Frequency distribution</vt:lpstr>
      <vt:lpstr>PowerPoint Presentation</vt:lpstr>
      <vt:lpstr>Frequency distribution</vt:lpstr>
      <vt:lpstr>Frequency distribution</vt:lpstr>
      <vt:lpstr>Exclusive Method </vt:lpstr>
      <vt:lpstr>Inclusive Method</vt:lpstr>
      <vt:lpstr>Example</vt:lpstr>
      <vt:lpstr>Example</vt:lpstr>
      <vt:lpstr>CUMULATIVE FREQUENCY DISTRIBUTION</vt:lpstr>
      <vt:lpstr>CUMULATIVE FREQUENCY DISTRIBUTION</vt:lpstr>
      <vt:lpstr>PowerPoint Presentation</vt:lpstr>
      <vt:lpstr>PowerPoint Presentation</vt:lpstr>
      <vt:lpstr>PowerPoint Presentation</vt:lpstr>
      <vt:lpstr>PowerPoint Presentation</vt:lpstr>
      <vt:lpstr>PowerPoint Presentation</vt:lpstr>
      <vt:lpstr>Relative frequency</vt:lpstr>
      <vt:lpstr>Relative frequency</vt:lpstr>
      <vt:lpstr>Two-way Frequency Distribution (Bivariate)</vt:lpstr>
      <vt:lpstr>PowerPoint Presentation</vt:lpstr>
      <vt:lpstr>PowerPoint Presentation</vt:lpstr>
      <vt:lpstr>PowerPoint Presentation</vt:lpstr>
      <vt:lpstr>PowerPoint Presentation</vt:lpstr>
      <vt:lpstr>PowerPoint Presentation</vt:lpstr>
      <vt:lpstr>PRESENTATION OF STATISTICAL DATA</vt:lpstr>
      <vt:lpstr>Textual presentation</vt:lpstr>
      <vt:lpstr>PowerPoint Presentation</vt:lpstr>
      <vt:lpstr>Tabular presentation, or, Tabulation</vt:lpstr>
      <vt:lpstr>Tabular presentation, or, Tabulation</vt:lpstr>
      <vt:lpstr>Tabular presentation, or, Tabulation</vt:lpstr>
      <vt:lpstr>Kinds of Table</vt:lpstr>
      <vt:lpstr>Kinds of Table</vt:lpstr>
      <vt:lpstr>PowerPoint Presentation</vt:lpstr>
      <vt:lpstr>PowerPoint Presentation</vt:lpstr>
      <vt:lpstr>PowerPoint Presentation</vt:lpstr>
      <vt:lpstr>Tabular presentation, or, Tabulation</vt:lpstr>
      <vt:lpstr>Tabular presentation, or, Tabulation</vt:lpstr>
      <vt:lpstr>PowerPoint Presentation</vt:lpstr>
      <vt:lpstr>Present the following information in a suitable tabular form: (i) In 2010, out of total 2,000 workers in a factory, 1,550 were members of a trade union. The number of women workers employees was 250, out of which 200 did not belong to any trade union. (ii) In 2017, the number of union workers was 1,725 of which 1,600 were men. The number of non-union workers was 380, among which 155 were women. </vt:lpstr>
      <vt:lpstr>PowerPoint Presentation</vt:lpstr>
      <vt:lpstr>PowerPoint Presentation</vt:lpstr>
      <vt:lpstr>Example</vt:lpstr>
      <vt:lpstr>Graphical Presentation </vt:lpstr>
      <vt:lpstr>Histogram</vt:lpstr>
      <vt:lpstr>Box Plotting</vt:lpstr>
      <vt:lpstr>Box Plotting</vt:lpstr>
      <vt:lpstr>Stem and leaf plots</vt:lpstr>
      <vt:lpstr>Stem and leaf plots</vt:lpstr>
      <vt:lpstr>Measures of Centre Tendency</vt:lpstr>
      <vt:lpstr>Mean</vt:lpstr>
      <vt:lpstr>Arithmetic Mean</vt:lpstr>
      <vt:lpstr>Geometric Mean</vt:lpstr>
      <vt:lpstr>Average, Geometric &amp; Harmonic Means in Data Analysis</vt:lpstr>
      <vt:lpstr>Example</vt:lpstr>
      <vt:lpstr>PowerPoint Presentation</vt:lpstr>
      <vt:lpstr>How to Choose the Correct Mean? </vt:lpstr>
      <vt:lpstr>Mean for grouped data</vt:lpstr>
      <vt:lpstr>Median</vt:lpstr>
      <vt:lpstr>Median</vt:lpstr>
      <vt:lpstr>PowerPoint Presentation</vt:lpstr>
      <vt:lpstr>PowerPoint Presentation</vt:lpstr>
      <vt:lpstr>PowerPoint Presentation</vt:lpstr>
      <vt:lpstr>PowerPoint Presentation</vt:lpstr>
      <vt:lpstr>HW</vt:lpstr>
      <vt:lpstr>Box Plot</vt:lpstr>
      <vt:lpstr>PowerPoint Presentation</vt:lpstr>
      <vt:lpstr>PowerPoint Presentation</vt:lpstr>
      <vt:lpstr>PowerPoint Presentation</vt:lpstr>
      <vt:lpstr>Sub-divided Rectangles.</vt:lpstr>
      <vt:lpstr>Primary Data Vs Secondary Data</vt:lpstr>
      <vt:lpstr>Primary Data Vs Secondary Data</vt:lpstr>
      <vt:lpstr>Career and Job Opportunities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HP-16</dc:creator>
  <cp:lastModifiedBy>Deep Salunkhe</cp:lastModifiedBy>
  <cp:revision>309</cp:revision>
  <dcterms:created xsi:type="dcterms:W3CDTF">2021-04-18T12:01:06Z</dcterms:created>
  <dcterms:modified xsi:type="dcterms:W3CDTF">2024-03-02T04:38:38Z</dcterms:modified>
</cp:coreProperties>
</file>